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5"/>
  </p:notesMasterIdLst>
  <p:sldIdLst>
    <p:sldId id="317" r:id="rId2"/>
    <p:sldId id="318" r:id="rId3"/>
    <p:sldId id="342" r:id="rId4"/>
    <p:sldId id="362" r:id="rId5"/>
    <p:sldId id="341" r:id="rId6"/>
    <p:sldId id="330" r:id="rId7"/>
    <p:sldId id="333" r:id="rId8"/>
    <p:sldId id="334" r:id="rId9"/>
    <p:sldId id="343" r:id="rId10"/>
    <p:sldId id="332" r:id="rId11"/>
    <p:sldId id="339" r:id="rId12"/>
    <p:sldId id="328" r:id="rId13"/>
    <p:sldId id="338" r:id="rId14"/>
    <p:sldId id="336" r:id="rId15"/>
    <p:sldId id="359" r:id="rId16"/>
    <p:sldId id="340" r:id="rId17"/>
    <p:sldId id="360" r:id="rId18"/>
    <p:sldId id="335" r:id="rId19"/>
    <p:sldId id="344" r:id="rId20"/>
    <p:sldId id="345" r:id="rId21"/>
    <p:sldId id="357" r:id="rId22"/>
    <p:sldId id="354" r:id="rId23"/>
    <p:sldId id="355" r:id="rId24"/>
    <p:sldId id="356" r:id="rId25"/>
    <p:sldId id="346" r:id="rId26"/>
    <p:sldId id="347" r:id="rId27"/>
    <p:sldId id="348" r:id="rId28"/>
    <p:sldId id="349" r:id="rId29"/>
    <p:sldId id="361" r:id="rId30"/>
    <p:sldId id="350" r:id="rId31"/>
    <p:sldId id="351" r:id="rId32"/>
    <p:sldId id="352" r:id="rId33"/>
    <p:sldId id="321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46" autoAdjust="0"/>
    <p:restoredTop sz="96585" autoAdjust="0"/>
  </p:normalViewPr>
  <p:slideViewPr>
    <p:cSldViewPr snapToGrid="0">
      <p:cViewPr varScale="1">
        <p:scale>
          <a:sx n="145" d="100"/>
          <a:sy n="145" d="100"/>
        </p:scale>
        <p:origin x="459" y="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6974FC-B084-44C2-9102-7EC25398D208}" type="datetimeFigureOut">
              <a:rPr lang="fr-FR" smtClean="0"/>
              <a:t>25/10/2022</a:t>
            </a:fld>
            <a:endParaRPr lang="fr-F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E3FDA-BBD6-43CE-AB48-458CE56F71D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7015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7760-6E5B-4FE7-8699-D65F47DDAF01}" type="datetime1">
              <a:rPr lang="en-US" smtClean="0"/>
              <a:t>10/25/2022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F1F6D-8392-40BA-81E4-DC59CF354AEB}" type="datetime1">
              <a:rPr lang="en-US" smtClean="0"/>
              <a:t>10/25/2022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3E989-82EE-44D5-B5D6-1D575360A270}" type="datetime1">
              <a:rPr lang="en-US" smtClean="0"/>
              <a:t>10/25/2022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82A5C-D82D-4CBF-8018-BCDD04A61195}" type="datetime1">
              <a:rPr lang="en-US" smtClean="0"/>
              <a:t>10/25/2022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B5AC3-5E53-41E5-9B55-79ACA532EF28}" type="datetime1">
              <a:rPr lang="en-US" smtClean="0"/>
              <a:t>10/25/2022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149E-DCAE-4C70-A0FD-904F48284D72}" type="datetime1">
              <a:rPr lang="en-US" smtClean="0"/>
              <a:t>10/25/2022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74C24-58B7-43AC-9E4C-9FC4131ADC8C}" type="datetime1">
              <a:rPr lang="en-US" smtClean="0"/>
              <a:t>10/25/2022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BCCC-2D05-4809-AE32-6A5E988E68A8}" type="datetime1">
              <a:rPr lang="en-US" smtClean="0"/>
              <a:t>10/25/2022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BD88E-2CAC-4FEC-BF83-F3AE94C7B113}" type="datetime1">
              <a:rPr lang="en-US" smtClean="0"/>
              <a:t>10/25/2022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BD8F6-2082-4DFE-BBC9-B71BE72146A7}" type="datetime1">
              <a:rPr lang="en-US" smtClean="0"/>
              <a:t>10/25/2022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11E1-7118-4EFA-92B3-009AE399E90F}" type="datetime1">
              <a:rPr lang="en-US" smtClean="0"/>
              <a:t>10/25/2022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9581-CBD6-4D20-A2F9-3454C9D76F89}" type="datetime1">
              <a:rPr lang="en-US" smtClean="0"/>
              <a:t>10/25/2022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BCED6-257A-41B1-B4B3-D79FC9ED09FA}" type="datetime1">
              <a:rPr lang="en-US" smtClean="0"/>
              <a:t>10/25/2022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FB91-B1D7-4F31-9B4F-5EF645D1C4EE}" type="datetime1">
              <a:rPr lang="en-US" smtClean="0"/>
              <a:t>10/25/2022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196C9-359A-4E3C-B1C8-278F01EA4540}" type="datetime1">
              <a:rPr lang="en-US" smtClean="0"/>
              <a:t>10/25/2022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D286B-47B2-4DAF-9CAB-20C23930839F}" type="datetime1">
              <a:rPr lang="en-US" smtClean="0"/>
              <a:t>10/25/2022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31E1645F-58C4-499D-8F62-D0DCF9149CCE}" type="datetime1">
              <a:rPr lang="en-US" smtClean="0"/>
              <a:t>10/25/2022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F981E25-09A8-476F-A77C-0AC885027707}" type="datetime1">
              <a:rPr lang="en-US" smtClean="0"/>
              <a:t>10/25/2022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mailto:bugavictor86@gmail.com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E64C8-46FC-4AAF-A27F-DA4DCA976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6359" y="829622"/>
            <a:ext cx="6030472" cy="1109190"/>
          </a:xfrm>
        </p:spPr>
        <p:txBody>
          <a:bodyPr/>
          <a:lstStyle/>
          <a:p>
            <a:r>
              <a:rPr lang="fr-FR" dirty="0"/>
              <a:t>Projet-6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4E7905-CEA7-4DFF-BDB4-F0ED64D468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3484" y="2645330"/>
            <a:ext cx="9163228" cy="963574"/>
          </a:xfrm>
        </p:spPr>
        <p:txBody>
          <a:bodyPr>
            <a:normAutofit/>
          </a:bodyPr>
          <a:lstStyle/>
          <a:p>
            <a:pPr algn="l"/>
            <a:r>
              <a:rPr lang="fr-FR" sz="2400" b="1" i="0" dirty="0">
                <a:solidFill>
                  <a:schemeClr val="tx1"/>
                </a:solidFill>
                <a:effectLst/>
                <a:latin typeface="Inter"/>
              </a:rPr>
              <a:t>Construisez une API sécurisée pour une application d'avis gastronomiques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A741BA-EE63-4F1D-8D0A-DB8A6C0BCD10}"/>
              </a:ext>
            </a:extLst>
          </p:cNvPr>
          <p:cNvSpPr txBox="1"/>
          <p:nvPr/>
        </p:nvSpPr>
        <p:spPr>
          <a:xfrm>
            <a:off x="4657245" y="4638613"/>
            <a:ext cx="3015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Buga Victor</a:t>
            </a:r>
          </a:p>
        </p:txBody>
      </p:sp>
    </p:spTree>
    <p:extLst>
      <p:ext uri="{BB962C8B-B14F-4D97-AF65-F5344CB8AC3E}">
        <p14:creationId xmlns:p14="http://schemas.microsoft.com/office/powerpoint/2010/main" val="139092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10</a:t>
            </a:fld>
            <a:endParaRPr lang="en-US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69A704-F387-8322-47E6-1ED14E161F11}"/>
              </a:ext>
            </a:extLst>
          </p:cNvPr>
          <p:cNvSpPr txBox="1"/>
          <p:nvPr/>
        </p:nvSpPr>
        <p:spPr>
          <a:xfrm>
            <a:off x="108309" y="37066"/>
            <a:ext cx="5043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2. CRUD.  </a:t>
            </a:r>
            <a:r>
              <a:rPr lang="fr-FR" dirty="0"/>
              <a:t>Afficher les sauces.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50096F3-36F4-1114-98C2-023B44C4E961}"/>
              </a:ext>
            </a:extLst>
          </p:cNvPr>
          <p:cNvSpPr txBox="1"/>
          <p:nvPr/>
        </p:nvSpPr>
        <p:spPr>
          <a:xfrm>
            <a:off x="6353900" y="80998"/>
            <a:ext cx="2193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controllers/stuff.js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BFD5462-DD4C-EE52-B8D7-654ABDC0830B}"/>
              </a:ext>
            </a:extLst>
          </p:cNvPr>
          <p:cNvSpPr txBox="1"/>
          <p:nvPr/>
        </p:nvSpPr>
        <p:spPr>
          <a:xfrm>
            <a:off x="980561" y="745539"/>
            <a:ext cx="2574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Afficher les sauces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5142D870-A942-4052-0B2F-CB34079D3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373" y="498731"/>
            <a:ext cx="4422987" cy="1122536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8EE98B87-C402-FD58-6B23-C778C37C2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26" y="1166552"/>
            <a:ext cx="3135674" cy="5211684"/>
          </a:xfrm>
          <a:prstGeom prst="rect">
            <a:avLst/>
          </a:prstGeom>
        </p:spPr>
      </p:pic>
      <p:sp>
        <p:nvSpPr>
          <p:cNvPr id="41" name="TextBox 46">
            <a:extLst>
              <a:ext uri="{FF2B5EF4-FFF2-40B4-BE49-F238E27FC236}">
                <a16:creationId xmlns:a16="http://schemas.microsoft.com/office/drawing/2014/main" id="{333DE99E-8BC6-716D-CDE3-CDF2F6383C01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457E630-75C4-5394-F3F0-D75BD8A259BF}"/>
              </a:ext>
            </a:extLst>
          </p:cNvPr>
          <p:cNvSpPr/>
          <p:nvPr/>
        </p:nvSpPr>
        <p:spPr>
          <a:xfrm>
            <a:off x="9731648" y="649760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B571FE2-1432-93C3-8FCF-651B07F8A30C}"/>
              </a:ext>
            </a:extLst>
          </p:cNvPr>
          <p:cNvSpPr/>
          <p:nvPr/>
        </p:nvSpPr>
        <p:spPr>
          <a:xfrm>
            <a:off x="6059379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D4A3305-9A74-5F8D-6EFD-EE0B306EF7F5}"/>
              </a:ext>
            </a:extLst>
          </p:cNvPr>
          <p:cNvSpPr/>
          <p:nvPr/>
        </p:nvSpPr>
        <p:spPr>
          <a:xfrm>
            <a:off x="4207215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8FF1A16-DA8D-D761-85BD-8F6CA7AB8A7D}"/>
              </a:ext>
            </a:extLst>
          </p:cNvPr>
          <p:cNvSpPr/>
          <p:nvPr/>
        </p:nvSpPr>
        <p:spPr>
          <a:xfrm>
            <a:off x="484296" y="650390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0" name="TextBox 46">
            <a:extLst>
              <a:ext uri="{FF2B5EF4-FFF2-40B4-BE49-F238E27FC236}">
                <a16:creationId xmlns:a16="http://schemas.microsoft.com/office/drawing/2014/main" id="{01F0A8B0-CBDC-8559-EEE8-8ED1E63FAB64}"/>
              </a:ext>
            </a:extLst>
          </p:cNvPr>
          <p:cNvSpPr txBox="1"/>
          <p:nvPr/>
        </p:nvSpPr>
        <p:spPr>
          <a:xfrm>
            <a:off x="4507654" y="6474555"/>
            <a:ext cx="10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Like, Dislike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E22DD32-4D26-61AC-A308-A5841A8122A1}"/>
              </a:ext>
            </a:extLst>
          </p:cNvPr>
          <p:cNvSpPr/>
          <p:nvPr/>
        </p:nvSpPr>
        <p:spPr>
          <a:xfrm>
            <a:off x="7898037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TextBox 46">
            <a:extLst>
              <a:ext uri="{FF2B5EF4-FFF2-40B4-BE49-F238E27FC236}">
                <a16:creationId xmlns:a16="http://schemas.microsoft.com/office/drawing/2014/main" id="{529E0CBF-CBD4-C770-59BC-5E1D35DD4DB7}"/>
              </a:ext>
            </a:extLst>
          </p:cNvPr>
          <p:cNvSpPr txBox="1"/>
          <p:nvPr/>
        </p:nvSpPr>
        <p:spPr>
          <a:xfrm>
            <a:off x="10142609" y="6464207"/>
            <a:ext cx="105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53" name="TextBox 46">
            <a:extLst>
              <a:ext uri="{FF2B5EF4-FFF2-40B4-BE49-F238E27FC236}">
                <a16:creationId xmlns:a16="http://schemas.microsoft.com/office/drawing/2014/main" id="{06637D59-41DC-14BF-A4AE-21AE11738D34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B614094-3422-BC2E-06D4-39EF256A3718}"/>
              </a:ext>
            </a:extLst>
          </p:cNvPr>
          <p:cNvSpPr/>
          <p:nvPr/>
        </p:nvSpPr>
        <p:spPr>
          <a:xfrm>
            <a:off x="2345754" y="6505056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876F5A4A-81B1-1B8E-21C6-85B34144EAFE}"/>
              </a:ext>
            </a:extLst>
          </p:cNvPr>
          <p:cNvSpPr txBox="1"/>
          <p:nvPr/>
        </p:nvSpPr>
        <p:spPr>
          <a:xfrm>
            <a:off x="2822784" y="6474555"/>
            <a:ext cx="7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CRUD</a:t>
            </a:r>
          </a:p>
        </p:txBody>
      </p:sp>
      <p:sp>
        <p:nvSpPr>
          <p:cNvPr id="56" name="TextBox 46">
            <a:extLst>
              <a:ext uri="{FF2B5EF4-FFF2-40B4-BE49-F238E27FC236}">
                <a16:creationId xmlns:a16="http://schemas.microsoft.com/office/drawing/2014/main" id="{E05B8A2D-2F2A-B1D8-A5A6-04CF76BF4852}"/>
              </a:ext>
            </a:extLst>
          </p:cNvPr>
          <p:cNvSpPr txBox="1"/>
          <p:nvPr/>
        </p:nvSpPr>
        <p:spPr>
          <a:xfrm>
            <a:off x="8347210" y="6471819"/>
            <a:ext cx="87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Owasp</a:t>
            </a:r>
          </a:p>
        </p:txBody>
      </p:sp>
      <p:sp>
        <p:nvSpPr>
          <p:cNvPr id="57" name="TextBox 46">
            <a:extLst>
              <a:ext uri="{FF2B5EF4-FFF2-40B4-BE49-F238E27FC236}">
                <a16:creationId xmlns:a16="http://schemas.microsoft.com/office/drawing/2014/main" id="{9EA25186-C23F-2324-6D12-808821C50C39}"/>
              </a:ext>
            </a:extLst>
          </p:cNvPr>
          <p:cNvSpPr txBox="1"/>
          <p:nvPr/>
        </p:nvSpPr>
        <p:spPr>
          <a:xfrm>
            <a:off x="6478707" y="6471819"/>
            <a:ext cx="97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Erreurs</a:t>
            </a:r>
          </a:p>
        </p:txBody>
      </p:sp>
      <p:pic>
        <p:nvPicPr>
          <p:cNvPr id="59" name="Image 58">
            <a:extLst>
              <a:ext uri="{FF2B5EF4-FFF2-40B4-BE49-F238E27FC236}">
                <a16:creationId xmlns:a16="http://schemas.microsoft.com/office/drawing/2014/main" id="{E8E06FD4-E3FB-6D4F-405D-B97D839FF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369" y="1721617"/>
            <a:ext cx="4762994" cy="4637652"/>
          </a:xfrm>
          <a:prstGeom prst="rect">
            <a:avLst/>
          </a:prstGeom>
        </p:spPr>
      </p:pic>
      <p:sp>
        <p:nvSpPr>
          <p:cNvPr id="60" name="ZoneTexte 59">
            <a:extLst>
              <a:ext uri="{FF2B5EF4-FFF2-40B4-BE49-F238E27FC236}">
                <a16:creationId xmlns:a16="http://schemas.microsoft.com/office/drawing/2014/main" id="{A58573C8-6C6A-513A-CFB2-1A63800550BA}"/>
              </a:ext>
            </a:extLst>
          </p:cNvPr>
          <p:cNvSpPr txBox="1"/>
          <p:nvPr/>
        </p:nvSpPr>
        <p:spPr>
          <a:xfrm>
            <a:off x="8287927" y="5405612"/>
            <a:ext cx="1429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</a:rPr>
              <a:t>POSTMAN</a:t>
            </a:r>
          </a:p>
        </p:txBody>
      </p:sp>
    </p:spTree>
    <p:extLst>
      <p:ext uri="{BB962C8B-B14F-4D97-AF65-F5344CB8AC3E}">
        <p14:creationId xmlns:p14="http://schemas.microsoft.com/office/powerpoint/2010/main" val="1739717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>
            <a:extLst>
              <a:ext uri="{FF2B5EF4-FFF2-40B4-BE49-F238E27FC236}">
                <a16:creationId xmlns:a16="http://schemas.microsoft.com/office/drawing/2014/main" id="{9E58170A-4870-7740-A4BB-F822DA17B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707" y="2878103"/>
            <a:ext cx="4216252" cy="3526133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11</a:t>
            </a:fld>
            <a:endParaRPr lang="en-US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69A704-F387-8322-47E6-1ED14E161F11}"/>
              </a:ext>
            </a:extLst>
          </p:cNvPr>
          <p:cNvSpPr txBox="1"/>
          <p:nvPr/>
        </p:nvSpPr>
        <p:spPr>
          <a:xfrm>
            <a:off x="108309" y="37066"/>
            <a:ext cx="5043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2. CRUD.  </a:t>
            </a:r>
            <a:r>
              <a:rPr lang="fr-FR" dirty="0"/>
              <a:t>Afficher une sauce.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50096F3-36F4-1114-98C2-023B44C4E961}"/>
              </a:ext>
            </a:extLst>
          </p:cNvPr>
          <p:cNvSpPr txBox="1"/>
          <p:nvPr/>
        </p:nvSpPr>
        <p:spPr>
          <a:xfrm>
            <a:off x="7390702" y="83232"/>
            <a:ext cx="2193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controllers/stuff.js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BFD5462-DD4C-EE52-B8D7-654ABDC0830B}"/>
              </a:ext>
            </a:extLst>
          </p:cNvPr>
          <p:cNvSpPr txBox="1"/>
          <p:nvPr/>
        </p:nvSpPr>
        <p:spPr>
          <a:xfrm>
            <a:off x="2178100" y="616159"/>
            <a:ext cx="2574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Afficher une sauce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166F8B4-3D00-12CD-7ECF-1F0FBB8D5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254" y="1102920"/>
            <a:ext cx="3660790" cy="5135224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46699455-4C89-9842-BB1A-70F92B510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447" y="452564"/>
            <a:ext cx="3717263" cy="2286000"/>
          </a:xfrm>
          <a:prstGeom prst="rect">
            <a:avLst/>
          </a:prstGeom>
        </p:spPr>
      </p:pic>
      <p:sp>
        <p:nvSpPr>
          <p:cNvPr id="25" name="TextBox 46">
            <a:extLst>
              <a:ext uri="{FF2B5EF4-FFF2-40B4-BE49-F238E27FC236}">
                <a16:creationId xmlns:a16="http://schemas.microsoft.com/office/drawing/2014/main" id="{6B93F439-F2AA-DBEC-38A9-35ACF40E01EE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FB5A59C-5FB1-0046-4204-8149E055CE56}"/>
              </a:ext>
            </a:extLst>
          </p:cNvPr>
          <p:cNvSpPr/>
          <p:nvPr/>
        </p:nvSpPr>
        <p:spPr>
          <a:xfrm>
            <a:off x="9731648" y="649760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C86C71B-C39F-3FCA-53EC-6B7E1A9FDE75}"/>
              </a:ext>
            </a:extLst>
          </p:cNvPr>
          <p:cNvSpPr/>
          <p:nvPr/>
        </p:nvSpPr>
        <p:spPr>
          <a:xfrm>
            <a:off x="6059379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0553F1-2162-D483-2088-83A5F0011B5C}"/>
              </a:ext>
            </a:extLst>
          </p:cNvPr>
          <p:cNvSpPr/>
          <p:nvPr/>
        </p:nvSpPr>
        <p:spPr>
          <a:xfrm>
            <a:off x="4207215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8A8B509-B5FC-52A2-90D8-35DCA2901136}"/>
              </a:ext>
            </a:extLst>
          </p:cNvPr>
          <p:cNvSpPr/>
          <p:nvPr/>
        </p:nvSpPr>
        <p:spPr>
          <a:xfrm>
            <a:off x="484296" y="650390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TextBox 46">
            <a:extLst>
              <a:ext uri="{FF2B5EF4-FFF2-40B4-BE49-F238E27FC236}">
                <a16:creationId xmlns:a16="http://schemas.microsoft.com/office/drawing/2014/main" id="{0B274317-5E4C-31D0-A039-5088423B1262}"/>
              </a:ext>
            </a:extLst>
          </p:cNvPr>
          <p:cNvSpPr txBox="1"/>
          <p:nvPr/>
        </p:nvSpPr>
        <p:spPr>
          <a:xfrm>
            <a:off x="4507654" y="6474555"/>
            <a:ext cx="10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Like, Dislike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5333DB0-AA38-387A-EA74-4B2B5F203516}"/>
              </a:ext>
            </a:extLst>
          </p:cNvPr>
          <p:cNvSpPr/>
          <p:nvPr/>
        </p:nvSpPr>
        <p:spPr>
          <a:xfrm>
            <a:off x="7898037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36BAD027-B0D3-0115-727A-1AE63060EB3C}"/>
              </a:ext>
            </a:extLst>
          </p:cNvPr>
          <p:cNvSpPr txBox="1"/>
          <p:nvPr/>
        </p:nvSpPr>
        <p:spPr>
          <a:xfrm>
            <a:off x="10142609" y="6464207"/>
            <a:ext cx="105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853B6CEE-72E3-C546-613B-87B2A568D56C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3039491-40CE-C14E-A177-9BAA9CE9D767}"/>
              </a:ext>
            </a:extLst>
          </p:cNvPr>
          <p:cNvSpPr/>
          <p:nvPr/>
        </p:nvSpPr>
        <p:spPr>
          <a:xfrm>
            <a:off x="2345754" y="6505056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5A84B2B6-603F-F772-1B13-5891E2D2D858}"/>
              </a:ext>
            </a:extLst>
          </p:cNvPr>
          <p:cNvSpPr txBox="1"/>
          <p:nvPr/>
        </p:nvSpPr>
        <p:spPr>
          <a:xfrm>
            <a:off x="2822784" y="6474555"/>
            <a:ext cx="7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CRUD</a:t>
            </a:r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467C99FF-8BFF-44CF-D3F0-54CA59D8BDD5}"/>
              </a:ext>
            </a:extLst>
          </p:cNvPr>
          <p:cNvSpPr txBox="1"/>
          <p:nvPr/>
        </p:nvSpPr>
        <p:spPr>
          <a:xfrm>
            <a:off x="8347210" y="6471819"/>
            <a:ext cx="87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Owasp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4187C50-929F-B899-AEBC-FF6155117C06}"/>
              </a:ext>
            </a:extLst>
          </p:cNvPr>
          <p:cNvSpPr txBox="1"/>
          <p:nvPr/>
        </p:nvSpPr>
        <p:spPr>
          <a:xfrm>
            <a:off x="6478707" y="6471819"/>
            <a:ext cx="97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Erreurs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F8164271-EB08-282C-0D02-167AE1F82BDB}"/>
              </a:ext>
            </a:extLst>
          </p:cNvPr>
          <p:cNvSpPr txBox="1"/>
          <p:nvPr/>
        </p:nvSpPr>
        <p:spPr>
          <a:xfrm>
            <a:off x="9045707" y="5666313"/>
            <a:ext cx="1429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</a:rPr>
              <a:t>POSTMAN</a:t>
            </a:r>
          </a:p>
        </p:txBody>
      </p:sp>
    </p:spTree>
    <p:extLst>
      <p:ext uri="{BB962C8B-B14F-4D97-AF65-F5344CB8AC3E}">
        <p14:creationId xmlns:p14="http://schemas.microsoft.com/office/powerpoint/2010/main" val="979213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12</a:t>
            </a:fld>
            <a:endParaRPr lang="en-US" sz="16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A474E78-B9B2-1F1D-49B3-5B5E559B25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612"/>
          <a:stretch/>
        </p:blipFill>
        <p:spPr>
          <a:xfrm>
            <a:off x="845392" y="921562"/>
            <a:ext cx="2644894" cy="260052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7CD14E9-765B-86EC-F1B1-DB3633C9C5CD}"/>
              </a:ext>
            </a:extLst>
          </p:cNvPr>
          <p:cNvSpPr txBox="1"/>
          <p:nvPr/>
        </p:nvSpPr>
        <p:spPr>
          <a:xfrm>
            <a:off x="880165" y="55223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Frontend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2E0D8FF-17A8-B4CF-43CA-8CC3AD2E5991}"/>
              </a:ext>
            </a:extLst>
          </p:cNvPr>
          <p:cNvSpPr txBox="1"/>
          <p:nvPr/>
        </p:nvSpPr>
        <p:spPr>
          <a:xfrm>
            <a:off x="3612804" y="3256731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Backend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C028E56-5E69-BC0F-27C3-CBC242B96384}"/>
              </a:ext>
            </a:extLst>
          </p:cNvPr>
          <p:cNvSpPr txBox="1"/>
          <p:nvPr/>
        </p:nvSpPr>
        <p:spPr>
          <a:xfrm>
            <a:off x="108309" y="37066"/>
            <a:ext cx="7221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2. CRUD. </a:t>
            </a:r>
            <a:r>
              <a:rPr lang="fr-FR" dirty="0"/>
              <a:t>Créer une sauce.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D878C5-B344-CCAB-753C-665C6EBDFB34}"/>
              </a:ext>
            </a:extLst>
          </p:cNvPr>
          <p:cNvSpPr txBox="1"/>
          <p:nvPr/>
        </p:nvSpPr>
        <p:spPr>
          <a:xfrm>
            <a:off x="2727567" y="484420"/>
            <a:ext cx="2989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Schéma sauce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9F16D06-0905-40B9-C61C-FED0A255D879}"/>
              </a:ext>
            </a:extLst>
          </p:cNvPr>
          <p:cNvSpPr/>
          <p:nvPr/>
        </p:nvSpPr>
        <p:spPr>
          <a:xfrm>
            <a:off x="9731648" y="649760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F9436A8-8DDD-EEEF-510F-F27F3C918815}"/>
              </a:ext>
            </a:extLst>
          </p:cNvPr>
          <p:cNvSpPr/>
          <p:nvPr/>
        </p:nvSpPr>
        <p:spPr>
          <a:xfrm>
            <a:off x="6059379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1CF35B-6E40-77C2-C73B-3B92C7BC895B}"/>
              </a:ext>
            </a:extLst>
          </p:cNvPr>
          <p:cNvSpPr/>
          <p:nvPr/>
        </p:nvSpPr>
        <p:spPr>
          <a:xfrm>
            <a:off x="4207215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2E0039A-EEC5-327A-3E28-2CCE1A11E461}"/>
              </a:ext>
            </a:extLst>
          </p:cNvPr>
          <p:cNvSpPr/>
          <p:nvPr/>
        </p:nvSpPr>
        <p:spPr>
          <a:xfrm>
            <a:off x="484296" y="650390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8" name="TextBox 46">
            <a:extLst>
              <a:ext uri="{FF2B5EF4-FFF2-40B4-BE49-F238E27FC236}">
                <a16:creationId xmlns:a16="http://schemas.microsoft.com/office/drawing/2014/main" id="{E3108361-0176-B54F-AD46-50AEBA9B5E0B}"/>
              </a:ext>
            </a:extLst>
          </p:cNvPr>
          <p:cNvSpPr txBox="1"/>
          <p:nvPr/>
        </p:nvSpPr>
        <p:spPr>
          <a:xfrm>
            <a:off x="4507654" y="6474555"/>
            <a:ext cx="10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Like, Dislike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FA217B5-26D1-9FC3-DA91-1E14C66AF6F6}"/>
              </a:ext>
            </a:extLst>
          </p:cNvPr>
          <p:cNvSpPr/>
          <p:nvPr/>
        </p:nvSpPr>
        <p:spPr>
          <a:xfrm>
            <a:off x="7898037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TextBox 46">
            <a:extLst>
              <a:ext uri="{FF2B5EF4-FFF2-40B4-BE49-F238E27FC236}">
                <a16:creationId xmlns:a16="http://schemas.microsoft.com/office/drawing/2014/main" id="{26577616-E6E7-2BDA-E094-C36E74BFC094}"/>
              </a:ext>
            </a:extLst>
          </p:cNvPr>
          <p:cNvSpPr txBox="1"/>
          <p:nvPr/>
        </p:nvSpPr>
        <p:spPr>
          <a:xfrm>
            <a:off x="10142609" y="6464207"/>
            <a:ext cx="105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71" name="TextBox 46">
            <a:extLst>
              <a:ext uri="{FF2B5EF4-FFF2-40B4-BE49-F238E27FC236}">
                <a16:creationId xmlns:a16="http://schemas.microsoft.com/office/drawing/2014/main" id="{B18838B1-0706-6F34-29F2-565884FE41E1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2EE4243-FFC0-321F-AFA2-A07E562C341D}"/>
              </a:ext>
            </a:extLst>
          </p:cNvPr>
          <p:cNvSpPr/>
          <p:nvPr/>
        </p:nvSpPr>
        <p:spPr>
          <a:xfrm>
            <a:off x="2345754" y="6505056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TextBox 46">
            <a:extLst>
              <a:ext uri="{FF2B5EF4-FFF2-40B4-BE49-F238E27FC236}">
                <a16:creationId xmlns:a16="http://schemas.microsoft.com/office/drawing/2014/main" id="{FDD5ECBD-1371-4983-DC41-A2D0BEF885F3}"/>
              </a:ext>
            </a:extLst>
          </p:cNvPr>
          <p:cNvSpPr txBox="1"/>
          <p:nvPr/>
        </p:nvSpPr>
        <p:spPr>
          <a:xfrm>
            <a:off x="2822784" y="6474555"/>
            <a:ext cx="7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CRUD</a:t>
            </a:r>
          </a:p>
        </p:txBody>
      </p:sp>
      <p:sp>
        <p:nvSpPr>
          <p:cNvPr id="74" name="TextBox 46">
            <a:extLst>
              <a:ext uri="{FF2B5EF4-FFF2-40B4-BE49-F238E27FC236}">
                <a16:creationId xmlns:a16="http://schemas.microsoft.com/office/drawing/2014/main" id="{71204463-536D-2404-69EA-77E717A100EB}"/>
              </a:ext>
            </a:extLst>
          </p:cNvPr>
          <p:cNvSpPr txBox="1"/>
          <p:nvPr/>
        </p:nvSpPr>
        <p:spPr>
          <a:xfrm>
            <a:off x="8347210" y="6471819"/>
            <a:ext cx="87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Owasp</a:t>
            </a:r>
          </a:p>
        </p:txBody>
      </p:sp>
      <p:sp>
        <p:nvSpPr>
          <p:cNvPr id="75" name="TextBox 46">
            <a:extLst>
              <a:ext uri="{FF2B5EF4-FFF2-40B4-BE49-F238E27FC236}">
                <a16:creationId xmlns:a16="http://schemas.microsoft.com/office/drawing/2014/main" id="{E5135E4D-F33E-6D1F-F2C4-D578241866DE}"/>
              </a:ext>
            </a:extLst>
          </p:cNvPr>
          <p:cNvSpPr txBox="1"/>
          <p:nvPr/>
        </p:nvSpPr>
        <p:spPr>
          <a:xfrm>
            <a:off x="6478707" y="6471819"/>
            <a:ext cx="97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Erreurs</a:t>
            </a:r>
          </a:p>
        </p:txBody>
      </p:sp>
      <p:pic>
        <p:nvPicPr>
          <p:cNvPr id="76" name="Image 75">
            <a:extLst>
              <a:ext uri="{FF2B5EF4-FFF2-40B4-BE49-F238E27FC236}">
                <a16:creationId xmlns:a16="http://schemas.microsoft.com/office/drawing/2014/main" id="{E86693AB-3930-CB59-CDAE-38FE05E5E6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199"/>
          <a:stretch/>
        </p:blipFill>
        <p:spPr>
          <a:xfrm>
            <a:off x="845392" y="3657712"/>
            <a:ext cx="3876656" cy="2600529"/>
          </a:xfrm>
          <a:prstGeom prst="rect">
            <a:avLst/>
          </a:prstGeom>
        </p:spPr>
      </p:pic>
      <p:pic>
        <p:nvPicPr>
          <p:cNvPr id="78" name="Image 77">
            <a:extLst>
              <a:ext uri="{FF2B5EF4-FFF2-40B4-BE49-F238E27FC236}">
                <a16:creationId xmlns:a16="http://schemas.microsoft.com/office/drawing/2014/main" id="{E84EA8C1-9979-A06C-FC76-44F5EBD73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919" y="1052274"/>
            <a:ext cx="5278778" cy="5205967"/>
          </a:xfrm>
          <a:prstGeom prst="rect">
            <a:avLst/>
          </a:prstGeom>
        </p:spPr>
      </p:pic>
      <p:sp>
        <p:nvSpPr>
          <p:cNvPr id="79" name="ZoneTexte 78">
            <a:extLst>
              <a:ext uri="{FF2B5EF4-FFF2-40B4-BE49-F238E27FC236}">
                <a16:creationId xmlns:a16="http://schemas.microsoft.com/office/drawing/2014/main" id="{3913EA2E-70E4-A21A-0313-7D777DE864FC}"/>
              </a:ext>
            </a:extLst>
          </p:cNvPr>
          <p:cNvSpPr txBox="1"/>
          <p:nvPr/>
        </p:nvSpPr>
        <p:spPr>
          <a:xfrm>
            <a:off x="6980832" y="644995"/>
            <a:ext cx="3330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middleware/multer-config.js</a:t>
            </a:r>
          </a:p>
        </p:txBody>
      </p:sp>
    </p:spTree>
    <p:extLst>
      <p:ext uri="{BB962C8B-B14F-4D97-AF65-F5344CB8AC3E}">
        <p14:creationId xmlns:p14="http://schemas.microsoft.com/office/powerpoint/2010/main" val="4277050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>
            <a:extLst>
              <a:ext uri="{FF2B5EF4-FFF2-40B4-BE49-F238E27FC236}">
                <a16:creationId xmlns:a16="http://schemas.microsoft.com/office/drawing/2014/main" id="{9FF2B602-0F6C-C646-ADE3-ABE076CAD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81" y="489864"/>
            <a:ext cx="3942809" cy="5791942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13</a:t>
            </a:fld>
            <a:endParaRPr lang="en-US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69A704-F387-8322-47E6-1ED14E161F11}"/>
              </a:ext>
            </a:extLst>
          </p:cNvPr>
          <p:cNvSpPr txBox="1"/>
          <p:nvPr/>
        </p:nvSpPr>
        <p:spPr>
          <a:xfrm>
            <a:off x="4135941" y="435"/>
            <a:ext cx="3846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2. CRUD. </a:t>
            </a:r>
            <a:r>
              <a:rPr lang="fr-FR" dirty="0"/>
              <a:t>Créer une sauce.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50096F3-36F4-1114-98C2-023B44C4E961}"/>
              </a:ext>
            </a:extLst>
          </p:cNvPr>
          <p:cNvSpPr txBox="1"/>
          <p:nvPr/>
        </p:nvSpPr>
        <p:spPr>
          <a:xfrm>
            <a:off x="5963965" y="2290536"/>
            <a:ext cx="2193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controllers/stuff.js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06EF4F9C-D4B5-099D-8F00-9C94482802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147"/>
          <a:stretch/>
        </p:blipFill>
        <p:spPr>
          <a:xfrm>
            <a:off x="518442" y="282597"/>
            <a:ext cx="3311979" cy="2479904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62CF6E3-E529-AFE8-3B13-AC9A61C23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2843" y="2290536"/>
            <a:ext cx="3199611" cy="3984661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D416B6E2-C214-B2F0-A0B7-AA7EBAC9FD72}"/>
              </a:ext>
            </a:extLst>
          </p:cNvPr>
          <p:cNvSpPr txBox="1"/>
          <p:nvPr/>
        </p:nvSpPr>
        <p:spPr>
          <a:xfrm>
            <a:off x="9431703" y="5150776"/>
            <a:ext cx="1778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console.log()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1FEB233E-29EC-39FF-EFAD-5F6841B9F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2843" y="399789"/>
            <a:ext cx="3824656" cy="1754896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8D2683D5-BFB7-BF84-583E-59BC0154CDF6}"/>
              </a:ext>
            </a:extLst>
          </p:cNvPr>
          <p:cNvSpPr txBox="1"/>
          <p:nvPr/>
        </p:nvSpPr>
        <p:spPr>
          <a:xfrm>
            <a:off x="8482773" y="90076"/>
            <a:ext cx="3499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Dans la base de données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23383C3-668B-3A36-F430-596022EB9D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6072"/>
          <a:stretch/>
        </p:blipFill>
        <p:spPr>
          <a:xfrm>
            <a:off x="320010" y="4780203"/>
            <a:ext cx="3654632" cy="150160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C2FF5C6-15EF-7A28-AC57-EDCBE6AF8B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532"/>
          <a:stretch/>
        </p:blipFill>
        <p:spPr>
          <a:xfrm>
            <a:off x="518441" y="2762501"/>
            <a:ext cx="3311979" cy="192471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5A55A096-CC4B-484C-197F-3C0079D65572}"/>
              </a:ext>
            </a:extLst>
          </p:cNvPr>
          <p:cNvSpPr/>
          <p:nvPr/>
        </p:nvSpPr>
        <p:spPr>
          <a:xfrm>
            <a:off x="9731648" y="649760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4068EF-D55D-B377-1F06-8E5C41EA6A4B}"/>
              </a:ext>
            </a:extLst>
          </p:cNvPr>
          <p:cNvSpPr/>
          <p:nvPr/>
        </p:nvSpPr>
        <p:spPr>
          <a:xfrm>
            <a:off x="6059379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909D348-E668-A60E-BB62-68BF64103C49}"/>
              </a:ext>
            </a:extLst>
          </p:cNvPr>
          <p:cNvSpPr/>
          <p:nvPr/>
        </p:nvSpPr>
        <p:spPr>
          <a:xfrm>
            <a:off x="4207215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2C9B44-8FA9-ACA3-5CB9-77B69308D5DB}"/>
              </a:ext>
            </a:extLst>
          </p:cNvPr>
          <p:cNvSpPr/>
          <p:nvPr/>
        </p:nvSpPr>
        <p:spPr>
          <a:xfrm>
            <a:off x="484296" y="650390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TextBox 46">
            <a:extLst>
              <a:ext uri="{FF2B5EF4-FFF2-40B4-BE49-F238E27FC236}">
                <a16:creationId xmlns:a16="http://schemas.microsoft.com/office/drawing/2014/main" id="{9FE2ACAC-E924-FCC3-AF67-951586548394}"/>
              </a:ext>
            </a:extLst>
          </p:cNvPr>
          <p:cNvSpPr txBox="1"/>
          <p:nvPr/>
        </p:nvSpPr>
        <p:spPr>
          <a:xfrm>
            <a:off x="4507654" y="6474555"/>
            <a:ext cx="10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Like, Dislike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CC2307A-D3D9-6538-3328-CE5F1D9B788A}"/>
              </a:ext>
            </a:extLst>
          </p:cNvPr>
          <p:cNvSpPr/>
          <p:nvPr/>
        </p:nvSpPr>
        <p:spPr>
          <a:xfrm>
            <a:off x="7898037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extBox 46">
            <a:extLst>
              <a:ext uri="{FF2B5EF4-FFF2-40B4-BE49-F238E27FC236}">
                <a16:creationId xmlns:a16="http://schemas.microsoft.com/office/drawing/2014/main" id="{C239CAEE-F1B1-C0EB-DA80-6DD00073B380}"/>
              </a:ext>
            </a:extLst>
          </p:cNvPr>
          <p:cNvSpPr txBox="1"/>
          <p:nvPr/>
        </p:nvSpPr>
        <p:spPr>
          <a:xfrm>
            <a:off x="10142609" y="6464207"/>
            <a:ext cx="105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5F8C8851-6589-39FC-D479-8FFD6C676B3A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0358C28-5B75-E5AE-8673-C6CC9C46A052}"/>
              </a:ext>
            </a:extLst>
          </p:cNvPr>
          <p:cNvSpPr/>
          <p:nvPr/>
        </p:nvSpPr>
        <p:spPr>
          <a:xfrm>
            <a:off x="2345754" y="6505056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EB0D26FD-70D2-C535-476A-13E47324AC30}"/>
              </a:ext>
            </a:extLst>
          </p:cNvPr>
          <p:cNvSpPr txBox="1"/>
          <p:nvPr/>
        </p:nvSpPr>
        <p:spPr>
          <a:xfrm>
            <a:off x="2822784" y="6474555"/>
            <a:ext cx="7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CRUD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D07DCBCA-DA61-FDC5-431E-84A44D3BC515}"/>
              </a:ext>
            </a:extLst>
          </p:cNvPr>
          <p:cNvSpPr txBox="1"/>
          <p:nvPr/>
        </p:nvSpPr>
        <p:spPr>
          <a:xfrm>
            <a:off x="8347210" y="6471819"/>
            <a:ext cx="87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Owasp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8E21EA96-D82F-FF5E-1C6C-3A4D972D4E6D}"/>
              </a:ext>
            </a:extLst>
          </p:cNvPr>
          <p:cNvSpPr txBox="1"/>
          <p:nvPr/>
        </p:nvSpPr>
        <p:spPr>
          <a:xfrm>
            <a:off x="6478707" y="6471819"/>
            <a:ext cx="97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Erreurs</a:t>
            </a:r>
          </a:p>
        </p:txBody>
      </p:sp>
    </p:spTree>
    <p:extLst>
      <p:ext uri="{BB962C8B-B14F-4D97-AF65-F5344CB8AC3E}">
        <p14:creationId xmlns:p14="http://schemas.microsoft.com/office/powerpoint/2010/main" val="2092724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14</a:t>
            </a:fld>
            <a:endParaRPr lang="en-US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69A704-F387-8322-47E6-1ED14E161F11}"/>
              </a:ext>
            </a:extLst>
          </p:cNvPr>
          <p:cNvSpPr txBox="1"/>
          <p:nvPr/>
        </p:nvSpPr>
        <p:spPr>
          <a:xfrm>
            <a:off x="108310" y="37066"/>
            <a:ext cx="4569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2. CRUD. </a:t>
            </a:r>
            <a:r>
              <a:rPr lang="fr-FR" dirty="0"/>
              <a:t>Modifier une sauce.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416B6E2-C214-B2F0-A0B7-AA7EBAC9FD72}"/>
              </a:ext>
            </a:extLst>
          </p:cNvPr>
          <p:cNvSpPr txBox="1"/>
          <p:nvPr/>
        </p:nvSpPr>
        <p:spPr>
          <a:xfrm>
            <a:off x="9146484" y="3941489"/>
            <a:ext cx="1778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Console.log()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BFD5462-DD4C-EE52-B8D7-654ABDC0830B}"/>
              </a:ext>
            </a:extLst>
          </p:cNvPr>
          <p:cNvSpPr txBox="1"/>
          <p:nvPr/>
        </p:nvSpPr>
        <p:spPr>
          <a:xfrm>
            <a:off x="5272652" y="707228"/>
            <a:ext cx="2574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Modifier une sauce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1FEB233E-29EC-39FF-EFAD-5F6841B9F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706" y="509474"/>
            <a:ext cx="3581162" cy="1643172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8D2683D5-BFB7-BF84-583E-59BC0154CDF6}"/>
              </a:ext>
            </a:extLst>
          </p:cNvPr>
          <p:cNvSpPr txBox="1"/>
          <p:nvPr/>
        </p:nvSpPr>
        <p:spPr>
          <a:xfrm>
            <a:off x="8627524" y="97090"/>
            <a:ext cx="3499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Dans la base de données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F133EDC-FE20-BE2A-724F-5082B0231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918" y="1165481"/>
            <a:ext cx="3461589" cy="515899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0C7B8AB-9461-5B8B-3914-F7E40048B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1714" y="4337632"/>
            <a:ext cx="3074962" cy="189295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12A37C33-D4A7-C98A-CFAD-C04A87337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2233" y="2236375"/>
            <a:ext cx="3581162" cy="1667167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5A7F49B6-2D17-B804-9B3A-7CAC92747470}"/>
              </a:ext>
            </a:extLst>
          </p:cNvPr>
          <p:cNvSpPr txBox="1"/>
          <p:nvPr/>
        </p:nvSpPr>
        <p:spPr>
          <a:xfrm>
            <a:off x="10570516" y="722020"/>
            <a:ext cx="113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</a:rPr>
              <a:t>Avant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47B6C5D-48EB-0168-63DE-9C6F93BB6A06}"/>
              </a:ext>
            </a:extLst>
          </p:cNvPr>
          <p:cNvSpPr txBox="1"/>
          <p:nvPr/>
        </p:nvSpPr>
        <p:spPr>
          <a:xfrm>
            <a:off x="10570516" y="2344993"/>
            <a:ext cx="113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</a:rPr>
              <a:t>Après</a:t>
            </a:r>
          </a:p>
        </p:txBody>
      </p:sp>
      <p:sp>
        <p:nvSpPr>
          <p:cNvPr id="39" name="TextBox 46">
            <a:extLst>
              <a:ext uri="{FF2B5EF4-FFF2-40B4-BE49-F238E27FC236}">
                <a16:creationId xmlns:a16="http://schemas.microsoft.com/office/drawing/2014/main" id="{46A023BC-5039-3644-78CB-66FD5779BB50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17C7E24-A429-7A1B-B3D7-9794A597C389}"/>
              </a:ext>
            </a:extLst>
          </p:cNvPr>
          <p:cNvSpPr/>
          <p:nvPr/>
        </p:nvSpPr>
        <p:spPr>
          <a:xfrm>
            <a:off x="9731648" y="649760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4CC58E6-F6AB-924E-1225-01D4DC2320AC}"/>
              </a:ext>
            </a:extLst>
          </p:cNvPr>
          <p:cNvSpPr/>
          <p:nvPr/>
        </p:nvSpPr>
        <p:spPr>
          <a:xfrm>
            <a:off x="6059379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18E92BD-4EC9-D7D1-7B21-CFEE8EBED318}"/>
              </a:ext>
            </a:extLst>
          </p:cNvPr>
          <p:cNvSpPr/>
          <p:nvPr/>
        </p:nvSpPr>
        <p:spPr>
          <a:xfrm>
            <a:off x="4207215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6D47419-7C60-5884-8E46-68DBB6009173}"/>
              </a:ext>
            </a:extLst>
          </p:cNvPr>
          <p:cNvSpPr/>
          <p:nvPr/>
        </p:nvSpPr>
        <p:spPr>
          <a:xfrm>
            <a:off x="484296" y="650390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0" name="TextBox 46">
            <a:extLst>
              <a:ext uri="{FF2B5EF4-FFF2-40B4-BE49-F238E27FC236}">
                <a16:creationId xmlns:a16="http://schemas.microsoft.com/office/drawing/2014/main" id="{23F6FE29-5D23-3C22-3CA1-1EE3D233DEB4}"/>
              </a:ext>
            </a:extLst>
          </p:cNvPr>
          <p:cNvSpPr txBox="1"/>
          <p:nvPr/>
        </p:nvSpPr>
        <p:spPr>
          <a:xfrm>
            <a:off x="4507654" y="6474555"/>
            <a:ext cx="10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Like, Dislike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4A82609-50FE-71B4-8E36-D598BA90F566}"/>
              </a:ext>
            </a:extLst>
          </p:cNvPr>
          <p:cNvSpPr/>
          <p:nvPr/>
        </p:nvSpPr>
        <p:spPr>
          <a:xfrm>
            <a:off x="7898037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TextBox 46">
            <a:extLst>
              <a:ext uri="{FF2B5EF4-FFF2-40B4-BE49-F238E27FC236}">
                <a16:creationId xmlns:a16="http://schemas.microsoft.com/office/drawing/2014/main" id="{585F4FDE-86B7-4E14-A8A0-9F9431A23908}"/>
              </a:ext>
            </a:extLst>
          </p:cNvPr>
          <p:cNvSpPr txBox="1"/>
          <p:nvPr/>
        </p:nvSpPr>
        <p:spPr>
          <a:xfrm>
            <a:off x="10142609" y="6464207"/>
            <a:ext cx="105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53" name="TextBox 46">
            <a:extLst>
              <a:ext uri="{FF2B5EF4-FFF2-40B4-BE49-F238E27FC236}">
                <a16:creationId xmlns:a16="http://schemas.microsoft.com/office/drawing/2014/main" id="{6466A3EC-6219-97B8-8AF8-ABC9F9ACD318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5AFD4B0-1894-A362-04C0-1318AEE08743}"/>
              </a:ext>
            </a:extLst>
          </p:cNvPr>
          <p:cNvSpPr/>
          <p:nvPr/>
        </p:nvSpPr>
        <p:spPr>
          <a:xfrm>
            <a:off x="2345754" y="6505056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28CBC9FE-54FB-7468-A378-B3AC30101509}"/>
              </a:ext>
            </a:extLst>
          </p:cNvPr>
          <p:cNvSpPr txBox="1"/>
          <p:nvPr/>
        </p:nvSpPr>
        <p:spPr>
          <a:xfrm>
            <a:off x="2822784" y="6474555"/>
            <a:ext cx="7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CRUD</a:t>
            </a:r>
          </a:p>
        </p:txBody>
      </p:sp>
      <p:sp>
        <p:nvSpPr>
          <p:cNvPr id="56" name="TextBox 46">
            <a:extLst>
              <a:ext uri="{FF2B5EF4-FFF2-40B4-BE49-F238E27FC236}">
                <a16:creationId xmlns:a16="http://schemas.microsoft.com/office/drawing/2014/main" id="{F8366116-5D85-3781-4BA2-A172C1CB69AA}"/>
              </a:ext>
            </a:extLst>
          </p:cNvPr>
          <p:cNvSpPr txBox="1"/>
          <p:nvPr/>
        </p:nvSpPr>
        <p:spPr>
          <a:xfrm>
            <a:off x="8347210" y="6471819"/>
            <a:ext cx="87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Owasp</a:t>
            </a:r>
          </a:p>
        </p:txBody>
      </p:sp>
      <p:sp>
        <p:nvSpPr>
          <p:cNvPr id="57" name="TextBox 46">
            <a:extLst>
              <a:ext uri="{FF2B5EF4-FFF2-40B4-BE49-F238E27FC236}">
                <a16:creationId xmlns:a16="http://schemas.microsoft.com/office/drawing/2014/main" id="{EE29FB1F-2D1D-48B9-3DE8-FDF0D52538E1}"/>
              </a:ext>
            </a:extLst>
          </p:cNvPr>
          <p:cNvSpPr txBox="1"/>
          <p:nvPr/>
        </p:nvSpPr>
        <p:spPr>
          <a:xfrm>
            <a:off x="6478707" y="6471819"/>
            <a:ext cx="97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Erreurs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EB699AC6-A66C-FFB8-7129-A5781CD88AE5}"/>
              </a:ext>
            </a:extLst>
          </p:cNvPr>
          <p:cNvSpPr txBox="1"/>
          <p:nvPr/>
        </p:nvSpPr>
        <p:spPr>
          <a:xfrm>
            <a:off x="1248850" y="496235"/>
            <a:ext cx="2193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controllers/stuff.js</a:t>
            </a:r>
          </a:p>
        </p:txBody>
      </p:sp>
      <p:pic>
        <p:nvPicPr>
          <p:cNvPr id="61" name="Image 60">
            <a:extLst>
              <a:ext uri="{FF2B5EF4-FFF2-40B4-BE49-F238E27FC236}">
                <a16:creationId xmlns:a16="http://schemas.microsoft.com/office/drawing/2014/main" id="{5AE63860-6745-73EE-C088-74F5F6FEE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114" y="865567"/>
            <a:ext cx="3863530" cy="549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34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15</a:t>
            </a:fld>
            <a:endParaRPr lang="en-US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69A704-F387-8322-47E6-1ED14E161F11}"/>
              </a:ext>
            </a:extLst>
          </p:cNvPr>
          <p:cNvSpPr txBox="1"/>
          <p:nvPr/>
        </p:nvSpPr>
        <p:spPr>
          <a:xfrm>
            <a:off x="108310" y="37066"/>
            <a:ext cx="4569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2. CRUD. </a:t>
            </a:r>
            <a:r>
              <a:rPr lang="fr-FR" dirty="0"/>
              <a:t>Modifier une sauce.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D2683D5-BFB7-BF84-583E-59BC0154CDF6}"/>
              </a:ext>
            </a:extLst>
          </p:cNvPr>
          <p:cNvSpPr txBox="1"/>
          <p:nvPr/>
        </p:nvSpPr>
        <p:spPr>
          <a:xfrm>
            <a:off x="1071916" y="624321"/>
            <a:ext cx="1063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Avec le token du premier utilisateur modifier une sauce, que ne lui n’appartient pas</a:t>
            </a:r>
          </a:p>
        </p:txBody>
      </p:sp>
      <p:sp>
        <p:nvSpPr>
          <p:cNvPr id="39" name="TextBox 46">
            <a:extLst>
              <a:ext uri="{FF2B5EF4-FFF2-40B4-BE49-F238E27FC236}">
                <a16:creationId xmlns:a16="http://schemas.microsoft.com/office/drawing/2014/main" id="{46A023BC-5039-3644-78CB-66FD5779BB50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17C7E24-A429-7A1B-B3D7-9794A597C389}"/>
              </a:ext>
            </a:extLst>
          </p:cNvPr>
          <p:cNvSpPr/>
          <p:nvPr/>
        </p:nvSpPr>
        <p:spPr>
          <a:xfrm>
            <a:off x="9731648" y="649760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4CC58E6-F6AB-924E-1225-01D4DC2320AC}"/>
              </a:ext>
            </a:extLst>
          </p:cNvPr>
          <p:cNvSpPr/>
          <p:nvPr/>
        </p:nvSpPr>
        <p:spPr>
          <a:xfrm>
            <a:off x="6059379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18E92BD-4EC9-D7D1-7B21-CFEE8EBED318}"/>
              </a:ext>
            </a:extLst>
          </p:cNvPr>
          <p:cNvSpPr/>
          <p:nvPr/>
        </p:nvSpPr>
        <p:spPr>
          <a:xfrm>
            <a:off x="4207215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6D47419-7C60-5884-8E46-68DBB6009173}"/>
              </a:ext>
            </a:extLst>
          </p:cNvPr>
          <p:cNvSpPr/>
          <p:nvPr/>
        </p:nvSpPr>
        <p:spPr>
          <a:xfrm>
            <a:off x="484296" y="650390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0" name="TextBox 46">
            <a:extLst>
              <a:ext uri="{FF2B5EF4-FFF2-40B4-BE49-F238E27FC236}">
                <a16:creationId xmlns:a16="http://schemas.microsoft.com/office/drawing/2014/main" id="{23F6FE29-5D23-3C22-3CA1-1EE3D233DEB4}"/>
              </a:ext>
            </a:extLst>
          </p:cNvPr>
          <p:cNvSpPr txBox="1"/>
          <p:nvPr/>
        </p:nvSpPr>
        <p:spPr>
          <a:xfrm>
            <a:off x="4507654" y="6474555"/>
            <a:ext cx="10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Like, Dislike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4A82609-50FE-71B4-8E36-D598BA90F566}"/>
              </a:ext>
            </a:extLst>
          </p:cNvPr>
          <p:cNvSpPr/>
          <p:nvPr/>
        </p:nvSpPr>
        <p:spPr>
          <a:xfrm>
            <a:off x="7898037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TextBox 46">
            <a:extLst>
              <a:ext uri="{FF2B5EF4-FFF2-40B4-BE49-F238E27FC236}">
                <a16:creationId xmlns:a16="http://schemas.microsoft.com/office/drawing/2014/main" id="{585F4FDE-86B7-4E14-A8A0-9F9431A23908}"/>
              </a:ext>
            </a:extLst>
          </p:cNvPr>
          <p:cNvSpPr txBox="1"/>
          <p:nvPr/>
        </p:nvSpPr>
        <p:spPr>
          <a:xfrm>
            <a:off x="10142609" y="6464207"/>
            <a:ext cx="105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53" name="TextBox 46">
            <a:extLst>
              <a:ext uri="{FF2B5EF4-FFF2-40B4-BE49-F238E27FC236}">
                <a16:creationId xmlns:a16="http://schemas.microsoft.com/office/drawing/2014/main" id="{6466A3EC-6219-97B8-8AF8-ABC9F9ACD318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5AFD4B0-1894-A362-04C0-1318AEE08743}"/>
              </a:ext>
            </a:extLst>
          </p:cNvPr>
          <p:cNvSpPr/>
          <p:nvPr/>
        </p:nvSpPr>
        <p:spPr>
          <a:xfrm>
            <a:off x="2345754" y="6505056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28CBC9FE-54FB-7468-A378-B3AC30101509}"/>
              </a:ext>
            </a:extLst>
          </p:cNvPr>
          <p:cNvSpPr txBox="1"/>
          <p:nvPr/>
        </p:nvSpPr>
        <p:spPr>
          <a:xfrm>
            <a:off x="2822784" y="6474555"/>
            <a:ext cx="7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CRUD</a:t>
            </a:r>
          </a:p>
        </p:txBody>
      </p:sp>
      <p:sp>
        <p:nvSpPr>
          <p:cNvPr id="56" name="TextBox 46">
            <a:extLst>
              <a:ext uri="{FF2B5EF4-FFF2-40B4-BE49-F238E27FC236}">
                <a16:creationId xmlns:a16="http://schemas.microsoft.com/office/drawing/2014/main" id="{F8366116-5D85-3781-4BA2-A172C1CB69AA}"/>
              </a:ext>
            </a:extLst>
          </p:cNvPr>
          <p:cNvSpPr txBox="1"/>
          <p:nvPr/>
        </p:nvSpPr>
        <p:spPr>
          <a:xfrm>
            <a:off x="8347210" y="6471819"/>
            <a:ext cx="87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Owasp</a:t>
            </a:r>
          </a:p>
        </p:txBody>
      </p:sp>
      <p:sp>
        <p:nvSpPr>
          <p:cNvPr id="57" name="TextBox 46">
            <a:extLst>
              <a:ext uri="{FF2B5EF4-FFF2-40B4-BE49-F238E27FC236}">
                <a16:creationId xmlns:a16="http://schemas.microsoft.com/office/drawing/2014/main" id="{EE29FB1F-2D1D-48B9-3DE8-FDF0D52538E1}"/>
              </a:ext>
            </a:extLst>
          </p:cNvPr>
          <p:cNvSpPr txBox="1"/>
          <p:nvPr/>
        </p:nvSpPr>
        <p:spPr>
          <a:xfrm>
            <a:off x="6478707" y="6471819"/>
            <a:ext cx="97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Erreurs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CEA6BC2-8C26-9087-2624-340635ADF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04" y="1119243"/>
            <a:ext cx="5279638" cy="262366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D2F2C4E-F341-9E9C-07AB-E79984426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797" y="1119243"/>
            <a:ext cx="5894737" cy="443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022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>
            <a:extLst>
              <a:ext uri="{FF2B5EF4-FFF2-40B4-BE49-F238E27FC236}">
                <a16:creationId xmlns:a16="http://schemas.microsoft.com/office/drawing/2014/main" id="{20A0B8EE-984F-432E-D9EE-5B5A69D9E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5049" y="4218234"/>
            <a:ext cx="3319429" cy="206568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ABEFA1B-BB30-1073-DC81-C756C76087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739"/>
          <a:stretch/>
        </p:blipFill>
        <p:spPr>
          <a:xfrm>
            <a:off x="8525049" y="878714"/>
            <a:ext cx="3319429" cy="1585323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16</a:t>
            </a:fld>
            <a:endParaRPr lang="en-US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69A704-F387-8322-47E6-1ED14E161F11}"/>
              </a:ext>
            </a:extLst>
          </p:cNvPr>
          <p:cNvSpPr txBox="1"/>
          <p:nvPr/>
        </p:nvSpPr>
        <p:spPr>
          <a:xfrm>
            <a:off x="326093" y="132860"/>
            <a:ext cx="5728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2. CRUD. </a:t>
            </a:r>
            <a:r>
              <a:rPr lang="fr-FR" dirty="0"/>
              <a:t>Supprimer une sauce.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50096F3-36F4-1114-98C2-023B44C4E961}"/>
              </a:ext>
            </a:extLst>
          </p:cNvPr>
          <p:cNvSpPr txBox="1"/>
          <p:nvPr/>
        </p:nvSpPr>
        <p:spPr>
          <a:xfrm>
            <a:off x="1248850" y="825517"/>
            <a:ext cx="2193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controllers/stuff.js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BFD5462-DD4C-EE52-B8D7-654ABDC0830B}"/>
              </a:ext>
            </a:extLst>
          </p:cNvPr>
          <p:cNvSpPr txBox="1"/>
          <p:nvPr/>
        </p:nvSpPr>
        <p:spPr>
          <a:xfrm>
            <a:off x="5409583" y="409725"/>
            <a:ext cx="2574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Supprimer une sauce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D2683D5-BFB7-BF84-583E-59BC0154CDF6}"/>
              </a:ext>
            </a:extLst>
          </p:cNvPr>
          <p:cNvSpPr txBox="1"/>
          <p:nvPr/>
        </p:nvSpPr>
        <p:spPr>
          <a:xfrm>
            <a:off x="8576265" y="409725"/>
            <a:ext cx="3499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Dans la base de données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A7F49B6-2D17-B804-9B3A-7CAC92747470}"/>
              </a:ext>
            </a:extLst>
          </p:cNvPr>
          <p:cNvSpPr txBox="1"/>
          <p:nvPr/>
        </p:nvSpPr>
        <p:spPr>
          <a:xfrm>
            <a:off x="10768339" y="869744"/>
            <a:ext cx="113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</a:rPr>
              <a:t>Avant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47B6C5D-48EB-0168-63DE-9C6F93BB6A06}"/>
              </a:ext>
            </a:extLst>
          </p:cNvPr>
          <p:cNvSpPr txBox="1"/>
          <p:nvPr/>
        </p:nvSpPr>
        <p:spPr>
          <a:xfrm>
            <a:off x="10768339" y="4229272"/>
            <a:ext cx="113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</a:rPr>
              <a:t>Après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DE8AF81-14E0-BADC-F316-F8588B6B0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823" y="907691"/>
            <a:ext cx="2874352" cy="4335381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4C7F2B11-431A-C9D6-FC96-3286CCF8D1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588"/>
          <a:stretch/>
        </p:blipFill>
        <p:spPr>
          <a:xfrm>
            <a:off x="8525049" y="2464037"/>
            <a:ext cx="3320055" cy="162508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12A4B4CF-9394-2E7F-B6C4-E1D5B5E7E4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71"/>
          <a:stretch/>
        </p:blipFill>
        <p:spPr>
          <a:xfrm>
            <a:off x="5114441" y="5726872"/>
            <a:ext cx="3274506" cy="557063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E6A72B39-C196-DF2F-EB87-06FA6E6F10D9}"/>
              </a:ext>
            </a:extLst>
          </p:cNvPr>
          <p:cNvSpPr txBox="1"/>
          <p:nvPr/>
        </p:nvSpPr>
        <p:spPr>
          <a:xfrm>
            <a:off x="5690092" y="5280055"/>
            <a:ext cx="1778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Console.log()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6AE9E016-9810-E704-9C74-2921D8EE27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093" y="1210099"/>
            <a:ext cx="4484861" cy="5073823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4EBCEEAE-2B89-87EB-6D06-FF3EEEE91CB4}"/>
              </a:ext>
            </a:extLst>
          </p:cNvPr>
          <p:cNvSpPr/>
          <p:nvPr/>
        </p:nvSpPr>
        <p:spPr>
          <a:xfrm>
            <a:off x="9731648" y="649760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A0BCE73-DE3C-169B-39D5-80047F3248C8}"/>
              </a:ext>
            </a:extLst>
          </p:cNvPr>
          <p:cNvSpPr/>
          <p:nvPr/>
        </p:nvSpPr>
        <p:spPr>
          <a:xfrm>
            <a:off x="6059379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3E118FB-9288-5CDA-47C2-2BD9459F2A4F}"/>
              </a:ext>
            </a:extLst>
          </p:cNvPr>
          <p:cNvSpPr/>
          <p:nvPr/>
        </p:nvSpPr>
        <p:spPr>
          <a:xfrm>
            <a:off x="4207215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37D7F19-5DBF-0B0F-DB05-49FA86AEF7C7}"/>
              </a:ext>
            </a:extLst>
          </p:cNvPr>
          <p:cNvSpPr/>
          <p:nvPr/>
        </p:nvSpPr>
        <p:spPr>
          <a:xfrm>
            <a:off x="484296" y="650390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3" name="TextBox 46">
            <a:extLst>
              <a:ext uri="{FF2B5EF4-FFF2-40B4-BE49-F238E27FC236}">
                <a16:creationId xmlns:a16="http://schemas.microsoft.com/office/drawing/2014/main" id="{9B591D28-1218-5DDB-1536-B95D0220CCD5}"/>
              </a:ext>
            </a:extLst>
          </p:cNvPr>
          <p:cNvSpPr txBox="1"/>
          <p:nvPr/>
        </p:nvSpPr>
        <p:spPr>
          <a:xfrm>
            <a:off x="4507654" y="6474555"/>
            <a:ext cx="10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Like, Dislike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F76B988-2506-EA94-3F30-B2031605FD41}"/>
              </a:ext>
            </a:extLst>
          </p:cNvPr>
          <p:cNvSpPr/>
          <p:nvPr/>
        </p:nvSpPr>
        <p:spPr>
          <a:xfrm>
            <a:off x="7898037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1A5A718C-7325-F7B1-AE30-344F76FE34C6}"/>
              </a:ext>
            </a:extLst>
          </p:cNvPr>
          <p:cNvSpPr txBox="1"/>
          <p:nvPr/>
        </p:nvSpPr>
        <p:spPr>
          <a:xfrm>
            <a:off x="10142609" y="6464207"/>
            <a:ext cx="105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56" name="TextBox 46">
            <a:extLst>
              <a:ext uri="{FF2B5EF4-FFF2-40B4-BE49-F238E27FC236}">
                <a16:creationId xmlns:a16="http://schemas.microsoft.com/office/drawing/2014/main" id="{B61AFFA4-6D7E-8B8C-540D-D4BE682D7456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777EEDD-2963-66DB-46CE-E5BB14CBD54B}"/>
              </a:ext>
            </a:extLst>
          </p:cNvPr>
          <p:cNvSpPr/>
          <p:nvPr/>
        </p:nvSpPr>
        <p:spPr>
          <a:xfrm>
            <a:off x="2345754" y="6505056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TextBox 46">
            <a:extLst>
              <a:ext uri="{FF2B5EF4-FFF2-40B4-BE49-F238E27FC236}">
                <a16:creationId xmlns:a16="http://schemas.microsoft.com/office/drawing/2014/main" id="{BFA33563-B949-EBDB-AF22-CA39887214C9}"/>
              </a:ext>
            </a:extLst>
          </p:cNvPr>
          <p:cNvSpPr txBox="1"/>
          <p:nvPr/>
        </p:nvSpPr>
        <p:spPr>
          <a:xfrm>
            <a:off x="2822784" y="6474555"/>
            <a:ext cx="7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CRUD</a:t>
            </a:r>
          </a:p>
        </p:txBody>
      </p:sp>
      <p:sp>
        <p:nvSpPr>
          <p:cNvPr id="59" name="TextBox 46">
            <a:extLst>
              <a:ext uri="{FF2B5EF4-FFF2-40B4-BE49-F238E27FC236}">
                <a16:creationId xmlns:a16="http://schemas.microsoft.com/office/drawing/2014/main" id="{47A7F379-F35C-BFA4-2749-CD301262655E}"/>
              </a:ext>
            </a:extLst>
          </p:cNvPr>
          <p:cNvSpPr txBox="1"/>
          <p:nvPr/>
        </p:nvSpPr>
        <p:spPr>
          <a:xfrm>
            <a:off x="8347210" y="6471819"/>
            <a:ext cx="87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Owasp</a:t>
            </a:r>
          </a:p>
        </p:txBody>
      </p:sp>
      <p:sp>
        <p:nvSpPr>
          <p:cNvPr id="60" name="TextBox 46">
            <a:extLst>
              <a:ext uri="{FF2B5EF4-FFF2-40B4-BE49-F238E27FC236}">
                <a16:creationId xmlns:a16="http://schemas.microsoft.com/office/drawing/2014/main" id="{F86A499D-71A2-ECA7-D5FF-AF85D9C3810A}"/>
              </a:ext>
            </a:extLst>
          </p:cNvPr>
          <p:cNvSpPr txBox="1"/>
          <p:nvPr/>
        </p:nvSpPr>
        <p:spPr>
          <a:xfrm>
            <a:off x="6478707" y="6471819"/>
            <a:ext cx="97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Erreurs</a:t>
            </a:r>
          </a:p>
        </p:txBody>
      </p:sp>
    </p:spTree>
    <p:extLst>
      <p:ext uri="{BB962C8B-B14F-4D97-AF65-F5344CB8AC3E}">
        <p14:creationId xmlns:p14="http://schemas.microsoft.com/office/powerpoint/2010/main" val="42459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17</a:t>
            </a:fld>
            <a:endParaRPr lang="en-US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69A704-F387-8322-47E6-1ED14E161F11}"/>
              </a:ext>
            </a:extLst>
          </p:cNvPr>
          <p:cNvSpPr txBox="1"/>
          <p:nvPr/>
        </p:nvSpPr>
        <p:spPr>
          <a:xfrm>
            <a:off x="108310" y="37066"/>
            <a:ext cx="4569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2. CRUD. </a:t>
            </a:r>
            <a:r>
              <a:rPr lang="fr-FR" dirty="0"/>
              <a:t>Supprimer une sauce.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D2683D5-BFB7-BF84-583E-59BC0154CDF6}"/>
              </a:ext>
            </a:extLst>
          </p:cNvPr>
          <p:cNvSpPr txBox="1"/>
          <p:nvPr/>
        </p:nvSpPr>
        <p:spPr>
          <a:xfrm>
            <a:off x="1247014" y="1100271"/>
            <a:ext cx="1063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Avec le token du premier utilisateur supprimer une sauce, que ne lui n’appartient pas</a:t>
            </a:r>
          </a:p>
        </p:txBody>
      </p:sp>
      <p:sp>
        <p:nvSpPr>
          <p:cNvPr id="39" name="TextBox 46">
            <a:extLst>
              <a:ext uri="{FF2B5EF4-FFF2-40B4-BE49-F238E27FC236}">
                <a16:creationId xmlns:a16="http://schemas.microsoft.com/office/drawing/2014/main" id="{46A023BC-5039-3644-78CB-66FD5779BB50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17C7E24-A429-7A1B-B3D7-9794A597C389}"/>
              </a:ext>
            </a:extLst>
          </p:cNvPr>
          <p:cNvSpPr/>
          <p:nvPr/>
        </p:nvSpPr>
        <p:spPr>
          <a:xfrm>
            <a:off x="9731648" y="649760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4CC58E6-F6AB-924E-1225-01D4DC2320AC}"/>
              </a:ext>
            </a:extLst>
          </p:cNvPr>
          <p:cNvSpPr/>
          <p:nvPr/>
        </p:nvSpPr>
        <p:spPr>
          <a:xfrm>
            <a:off x="6059379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18E92BD-4EC9-D7D1-7B21-CFEE8EBED318}"/>
              </a:ext>
            </a:extLst>
          </p:cNvPr>
          <p:cNvSpPr/>
          <p:nvPr/>
        </p:nvSpPr>
        <p:spPr>
          <a:xfrm>
            <a:off x="4207215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6D47419-7C60-5884-8E46-68DBB6009173}"/>
              </a:ext>
            </a:extLst>
          </p:cNvPr>
          <p:cNvSpPr/>
          <p:nvPr/>
        </p:nvSpPr>
        <p:spPr>
          <a:xfrm>
            <a:off x="484296" y="650390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0" name="TextBox 46">
            <a:extLst>
              <a:ext uri="{FF2B5EF4-FFF2-40B4-BE49-F238E27FC236}">
                <a16:creationId xmlns:a16="http://schemas.microsoft.com/office/drawing/2014/main" id="{23F6FE29-5D23-3C22-3CA1-1EE3D233DEB4}"/>
              </a:ext>
            </a:extLst>
          </p:cNvPr>
          <p:cNvSpPr txBox="1"/>
          <p:nvPr/>
        </p:nvSpPr>
        <p:spPr>
          <a:xfrm>
            <a:off x="4507654" y="6474555"/>
            <a:ext cx="10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Like, Dislike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4A82609-50FE-71B4-8E36-D598BA90F566}"/>
              </a:ext>
            </a:extLst>
          </p:cNvPr>
          <p:cNvSpPr/>
          <p:nvPr/>
        </p:nvSpPr>
        <p:spPr>
          <a:xfrm>
            <a:off x="7898037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TextBox 46">
            <a:extLst>
              <a:ext uri="{FF2B5EF4-FFF2-40B4-BE49-F238E27FC236}">
                <a16:creationId xmlns:a16="http://schemas.microsoft.com/office/drawing/2014/main" id="{585F4FDE-86B7-4E14-A8A0-9F9431A23908}"/>
              </a:ext>
            </a:extLst>
          </p:cNvPr>
          <p:cNvSpPr txBox="1"/>
          <p:nvPr/>
        </p:nvSpPr>
        <p:spPr>
          <a:xfrm>
            <a:off x="10142609" y="6464207"/>
            <a:ext cx="105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53" name="TextBox 46">
            <a:extLst>
              <a:ext uri="{FF2B5EF4-FFF2-40B4-BE49-F238E27FC236}">
                <a16:creationId xmlns:a16="http://schemas.microsoft.com/office/drawing/2014/main" id="{6466A3EC-6219-97B8-8AF8-ABC9F9ACD318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5AFD4B0-1894-A362-04C0-1318AEE08743}"/>
              </a:ext>
            </a:extLst>
          </p:cNvPr>
          <p:cNvSpPr/>
          <p:nvPr/>
        </p:nvSpPr>
        <p:spPr>
          <a:xfrm>
            <a:off x="2345754" y="6505056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28CBC9FE-54FB-7468-A378-B3AC30101509}"/>
              </a:ext>
            </a:extLst>
          </p:cNvPr>
          <p:cNvSpPr txBox="1"/>
          <p:nvPr/>
        </p:nvSpPr>
        <p:spPr>
          <a:xfrm>
            <a:off x="2822784" y="6474555"/>
            <a:ext cx="7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CRUD</a:t>
            </a:r>
          </a:p>
        </p:txBody>
      </p:sp>
      <p:sp>
        <p:nvSpPr>
          <p:cNvPr id="56" name="TextBox 46">
            <a:extLst>
              <a:ext uri="{FF2B5EF4-FFF2-40B4-BE49-F238E27FC236}">
                <a16:creationId xmlns:a16="http://schemas.microsoft.com/office/drawing/2014/main" id="{F8366116-5D85-3781-4BA2-A172C1CB69AA}"/>
              </a:ext>
            </a:extLst>
          </p:cNvPr>
          <p:cNvSpPr txBox="1"/>
          <p:nvPr/>
        </p:nvSpPr>
        <p:spPr>
          <a:xfrm>
            <a:off x="8347210" y="6471819"/>
            <a:ext cx="87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Owasp</a:t>
            </a:r>
          </a:p>
        </p:txBody>
      </p:sp>
      <p:sp>
        <p:nvSpPr>
          <p:cNvPr id="57" name="TextBox 46">
            <a:extLst>
              <a:ext uri="{FF2B5EF4-FFF2-40B4-BE49-F238E27FC236}">
                <a16:creationId xmlns:a16="http://schemas.microsoft.com/office/drawing/2014/main" id="{EE29FB1F-2D1D-48B9-3DE8-FDF0D52538E1}"/>
              </a:ext>
            </a:extLst>
          </p:cNvPr>
          <p:cNvSpPr txBox="1"/>
          <p:nvPr/>
        </p:nvSpPr>
        <p:spPr>
          <a:xfrm>
            <a:off x="6478707" y="6471819"/>
            <a:ext cx="97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Erreurs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CEA6BC2-8C26-9087-2624-340635ADF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35" y="1617299"/>
            <a:ext cx="5170097" cy="256923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2975D0F-EDB6-61A5-DEBE-C7CB334EF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850" y="1617299"/>
            <a:ext cx="6506384" cy="256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815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18</a:t>
            </a:fld>
            <a:endParaRPr lang="en-US" sz="1600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F85AFD3-BB59-5D58-5663-26AEA2F5EA02}"/>
              </a:ext>
            </a:extLst>
          </p:cNvPr>
          <p:cNvSpPr txBox="1"/>
          <p:nvPr/>
        </p:nvSpPr>
        <p:spPr>
          <a:xfrm>
            <a:off x="1193549" y="1882468"/>
            <a:ext cx="101098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TEST… </a:t>
            </a:r>
          </a:p>
          <a:p>
            <a:endParaRPr lang="fr-FR" sz="2400" dirty="0"/>
          </a:p>
          <a:p>
            <a:r>
              <a:rPr lang="fr-FR" sz="2400" dirty="0"/>
              <a:t>Créer une sauce. </a:t>
            </a:r>
          </a:p>
          <a:p>
            <a:r>
              <a:rPr lang="fr-FR" sz="2400" dirty="0"/>
              <a:t>Modifier la sauce.</a:t>
            </a:r>
          </a:p>
          <a:p>
            <a:r>
              <a:rPr lang="fr-FR" sz="2400" dirty="0"/>
              <a:t>Supprimer la sauce.</a:t>
            </a:r>
          </a:p>
          <a:p>
            <a:endParaRPr lang="fr-FR" sz="2400" dirty="0"/>
          </a:p>
          <a:p>
            <a:r>
              <a:rPr lang="fr-FR" sz="2400" dirty="0"/>
              <a:t>Vérifier et confirmer dans la base de donnés. 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E1EC327-67B3-5499-FF3A-3FA97757EBCE}"/>
              </a:ext>
            </a:extLst>
          </p:cNvPr>
          <p:cNvSpPr txBox="1"/>
          <p:nvPr/>
        </p:nvSpPr>
        <p:spPr>
          <a:xfrm>
            <a:off x="150270" y="136944"/>
            <a:ext cx="3846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2. CRUD. TEST</a:t>
            </a:r>
            <a:endParaRPr lang="fr-FR" dirty="0"/>
          </a:p>
        </p:txBody>
      </p:sp>
      <p:sp>
        <p:nvSpPr>
          <p:cNvPr id="5" name="TextBox 46">
            <a:extLst>
              <a:ext uri="{FF2B5EF4-FFF2-40B4-BE49-F238E27FC236}">
                <a16:creationId xmlns:a16="http://schemas.microsoft.com/office/drawing/2014/main" id="{D6BF2821-DFC6-061E-3222-84944FED18C4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269CF0-5EA9-735E-A24D-D6490ABB4CDB}"/>
              </a:ext>
            </a:extLst>
          </p:cNvPr>
          <p:cNvSpPr/>
          <p:nvPr/>
        </p:nvSpPr>
        <p:spPr>
          <a:xfrm>
            <a:off x="9731648" y="649760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299F84-7B60-949D-A0D3-C76607FB0AC7}"/>
              </a:ext>
            </a:extLst>
          </p:cNvPr>
          <p:cNvSpPr/>
          <p:nvPr/>
        </p:nvSpPr>
        <p:spPr>
          <a:xfrm>
            <a:off x="6059379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B4F507-CBD5-1B06-5DB0-07FA00CAA3C0}"/>
              </a:ext>
            </a:extLst>
          </p:cNvPr>
          <p:cNvSpPr/>
          <p:nvPr/>
        </p:nvSpPr>
        <p:spPr>
          <a:xfrm>
            <a:off x="4207215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DF7ED3-8B5D-E30E-C629-42175D21F38E}"/>
              </a:ext>
            </a:extLst>
          </p:cNvPr>
          <p:cNvSpPr/>
          <p:nvPr/>
        </p:nvSpPr>
        <p:spPr>
          <a:xfrm>
            <a:off x="484296" y="650390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TextBox 46">
            <a:extLst>
              <a:ext uri="{FF2B5EF4-FFF2-40B4-BE49-F238E27FC236}">
                <a16:creationId xmlns:a16="http://schemas.microsoft.com/office/drawing/2014/main" id="{E14E989A-BEE4-A98A-A153-4DB6E00B7279}"/>
              </a:ext>
            </a:extLst>
          </p:cNvPr>
          <p:cNvSpPr txBox="1"/>
          <p:nvPr/>
        </p:nvSpPr>
        <p:spPr>
          <a:xfrm>
            <a:off x="4507654" y="6474555"/>
            <a:ext cx="10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Like, Dislike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9E4E64-BBA1-0E76-C9F4-E3E20B7BDB4A}"/>
              </a:ext>
            </a:extLst>
          </p:cNvPr>
          <p:cNvSpPr/>
          <p:nvPr/>
        </p:nvSpPr>
        <p:spPr>
          <a:xfrm>
            <a:off x="7898037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extBox 46">
            <a:extLst>
              <a:ext uri="{FF2B5EF4-FFF2-40B4-BE49-F238E27FC236}">
                <a16:creationId xmlns:a16="http://schemas.microsoft.com/office/drawing/2014/main" id="{45D8DE7F-4C8C-1F53-3CD7-53F08319BB0B}"/>
              </a:ext>
            </a:extLst>
          </p:cNvPr>
          <p:cNvSpPr txBox="1"/>
          <p:nvPr/>
        </p:nvSpPr>
        <p:spPr>
          <a:xfrm>
            <a:off x="10142609" y="6464207"/>
            <a:ext cx="105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25" name="TextBox 46">
            <a:extLst>
              <a:ext uri="{FF2B5EF4-FFF2-40B4-BE49-F238E27FC236}">
                <a16:creationId xmlns:a16="http://schemas.microsoft.com/office/drawing/2014/main" id="{81B4CBEB-CC0F-9A01-AE1D-2DA87F23CA49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169E8CF-9527-79AF-BFEF-F8F897486442}"/>
              </a:ext>
            </a:extLst>
          </p:cNvPr>
          <p:cNvSpPr/>
          <p:nvPr/>
        </p:nvSpPr>
        <p:spPr>
          <a:xfrm>
            <a:off x="2345754" y="6505056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extBox 46">
            <a:extLst>
              <a:ext uri="{FF2B5EF4-FFF2-40B4-BE49-F238E27FC236}">
                <a16:creationId xmlns:a16="http://schemas.microsoft.com/office/drawing/2014/main" id="{1B886F6B-873D-16C6-E001-3FE945DBBC4B}"/>
              </a:ext>
            </a:extLst>
          </p:cNvPr>
          <p:cNvSpPr txBox="1"/>
          <p:nvPr/>
        </p:nvSpPr>
        <p:spPr>
          <a:xfrm>
            <a:off x="2822784" y="6474555"/>
            <a:ext cx="7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CRUD</a:t>
            </a:r>
          </a:p>
        </p:txBody>
      </p:sp>
      <p:sp>
        <p:nvSpPr>
          <p:cNvPr id="28" name="TextBox 46">
            <a:extLst>
              <a:ext uri="{FF2B5EF4-FFF2-40B4-BE49-F238E27FC236}">
                <a16:creationId xmlns:a16="http://schemas.microsoft.com/office/drawing/2014/main" id="{9924B072-1F28-7740-AF7C-28C434C49747}"/>
              </a:ext>
            </a:extLst>
          </p:cNvPr>
          <p:cNvSpPr txBox="1"/>
          <p:nvPr/>
        </p:nvSpPr>
        <p:spPr>
          <a:xfrm>
            <a:off x="8347210" y="6471819"/>
            <a:ext cx="87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Owasp</a:t>
            </a:r>
          </a:p>
        </p:txBody>
      </p:sp>
      <p:sp>
        <p:nvSpPr>
          <p:cNvPr id="30" name="TextBox 46">
            <a:extLst>
              <a:ext uri="{FF2B5EF4-FFF2-40B4-BE49-F238E27FC236}">
                <a16:creationId xmlns:a16="http://schemas.microsoft.com/office/drawing/2014/main" id="{A3628485-6304-F666-BAE6-33D732668946}"/>
              </a:ext>
            </a:extLst>
          </p:cNvPr>
          <p:cNvSpPr txBox="1"/>
          <p:nvPr/>
        </p:nvSpPr>
        <p:spPr>
          <a:xfrm>
            <a:off x="6478707" y="6471819"/>
            <a:ext cx="97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Erreurs</a:t>
            </a:r>
          </a:p>
        </p:txBody>
      </p:sp>
    </p:spTree>
    <p:extLst>
      <p:ext uri="{BB962C8B-B14F-4D97-AF65-F5344CB8AC3E}">
        <p14:creationId xmlns:p14="http://schemas.microsoft.com/office/powerpoint/2010/main" val="117123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19</a:t>
            </a:fld>
            <a:endParaRPr lang="en-US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69A704-F387-8322-47E6-1ED14E161F11}"/>
              </a:ext>
            </a:extLst>
          </p:cNvPr>
          <p:cNvSpPr txBox="1"/>
          <p:nvPr/>
        </p:nvSpPr>
        <p:spPr>
          <a:xfrm>
            <a:off x="81977" y="55529"/>
            <a:ext cx="266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3. Like. Dislike.</a:t>
            </a:r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50096F3-36F4-1114-98C2-023B44C4E961}"/>
              </a:ext>
            </a:extLst>
          </p:cNvPr>
          <p:cNvSpPr txBox="1"/>
          <p:nvPr/>
        </p:nvSpPr>
        <p:spPr>
          <a:xfrm>
            <a:off x="1248850" y="610709"/>
            <a:ext cx="2151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controllers/stuff.js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BFD5462-DD4C-EE52-B8D7-654ABDC0830B}"/>
              </a:ext>
            </a:extLst>
          </p:cNvPr>
          <p:cNvSpPr txBox="1"/>
          <p:nvPr/>
        </p:nvSpPr>
        <p:spPr>
          <a:xfrm>
            <a:off x="655943" y="1543330"/>
            <a:ext cx="2151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Liker une sauce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DE8AF81-14E0-BADC-F316-F8588B6B0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0" y="1990948"/>
            <a:ext cx="2874352" cy="4335381"/>
          </a:xfrm>
          <a:prstGeom prst="rect">
            <a:avLst/>
          </a:prstGeom>
        </p:spPr>
      </p:pic>
      <p:sp>
        <p:nvSpPr>
          <p:cNvPr id="29" name="TextBox 46">
            <a:extLst>
              <a:ext uri="{FF2B5EF4-FFF2-40B4-BE49-F238E27FC236}">
                <a16:creationId xmlns:a16="http://schemas.microsoft.com/office/drawing/2014/main" id="{4F6F575C-2D25-3A6A-A14C-C3FE0E963E82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8FB2A5-FF49-A37D-1ABC-1208D825D0B9}"/>
              </a:ext>
            </a:extLst>
          </p:cNvPr>
          <p:cNvSpPr/>
          <p:nvPr/>
        </p:nvSpPr>
        <p:spPr>
          <a:xfrm>
            <a:off x="9731648" y="649760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8AD6846-1753-B083-2D84-9A7C48F6B5E2}"/>
              </a:ext>
            </a:extLst>
          </p:cNvPr>
          <p:cNvSpPr/>
          <p:nvPr/>
        </p:nvSpPr>
        <p:spPr>
          <a:xfrm>
            <a:off x="6059379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E321716-780E-4F7F-9190-DE00DD10141F}"/>
              </a:ext>
            </a:extLst>
          </p:cNvPr>
          <p:cNvSpPr/>
          <p:nvPr/>
        </p:nvSpPr>
        <p:spPr>
          <a:xfrm>
            <a:off x="4207215" y="6502319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A1850FE-1E72-1414-9032-C4215B29A86E}"/>
              </a:ext>
            </a:extLst>
          </p:cNvPr>
          <p:cNvSpPr/>
          <p:nvPr/>
        </p:nvSpPr>
        <p:spPr>
          <a:xfrm>
            <a:off x="484296" y="650390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AC7B15E0-92BB-E356-9F51-A7D8B1F43D6C}"/>
              </a:ext>
            </a:extLst>
          </p:cNvPr>
          <p:cNvSpPr txBox="1"/>
          <p:nvPr/>
        </p:nvSpPr>
        <p:spPr>
          <a:xfrm>
            <a:off x="4507654" y="6474555"/>
            <a:ext cx="10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Like, Dislike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0A6999F-4AEF-AD16-407F-819BE28655CA}"/>
              </a:ext>
            </a:extLst>
          </p:cNvPr>
          <p:cNvSpPr/>
          <p:nvPr/>
        </p:nvSpPr>
        <p:spPr>
          <a:xfrm>
            <a:off x="7898037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D9C22A51-D91A-6EBC-31DD-155BD9524559}"/>
              </a:ext>
            </a:extLst>
          </p:cNvPr>
          <p:cNvSpPr txBox="1"/>
          <p:nvPr/>
        </p:nvSpPr>
        <p:spPr>
          <a:xfrm>
            <a:off x="10142609" y="6464207"/>
            <a:ext cx="105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C000D13E-D4D5-2D57-FF2D-A4022CFBAFBD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344BC82-1ABE-C2F7-1D84-77CC9D51D174}"/>
              </a:ext>
            </a:extLst>
          </p:cNvPr>
          <p:cNvSpPr/>
          <p:nvPr/>
        </p:nvSpPr>
        <p:spPr>
          <a:xfrm>
            <a:off x="2345754" y="6505056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27FD880-C42B-AECB-AB38-A6D4E2386F3F}"/>
              </a:ext>
            </a:extLst>
          </p:cNvPr>
          <p:cNvSpPr txBox="1"/>
          <p:nvPr/>
        </p:nvSpPr>
        <p:spPr>
          <a:xfrm>
            <a:off x="2822784" y="6474555"/>
            <a:ext cx="7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CRUD</a:t>
            </a:r>
          </a:p>
        </p:txBody>
      </p:sp>
      <p:sp>
        <p:nvSpPr>
          <p:cNvPr id="48" name="TextBox 46">
            <a:extLst>
              <a:ext uri="{FF2B5EF4-FFF2-40B4-BE49-F238E27FC236}">
                <a16:creationId xmlns:a16="http://schemas.microsoft.com/office/drawing/2014/main" id="{E4E29761-31FE-4672-57A4-946B62FC1B42}"/>
              </a:ext>
            </a:extLst>
          </p:cNvPr>
          <p:cNvSpPr txBox="1"/>
          <p:nvPr/>
        </p:nvSpPr>
        <p:spPr>
          <a:xfrm>
            <a:off x="8347210" y="6471819"/>
            <a:ext cx="87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Owasp</a:t>
            </a:r>
          </a:p>
        </p:txBody>
      </p:sp>
      <p:sp>
        <p:nvSpPr>
          <p:cNvPr id="49" name="TextBox 46">
            <a:extLst>
              <a:ext uri="{FF2B5EF4-FFF2-40B4-BE49-F238E27FC236}">
                <a16:creationId xmlns:a16="http://schemas.microsoft.com/office/drawing/2014/main" id="{90562B98-8055-5EC1-A31F-FADCF19938D7}"/>
              </a:ext>
            </a:extLst>
          </p:cNvPr>
          <p:cNvSpPr txBox="1"/>
          <p:nvPr/>
        </p:nvSpPr>
        <p:spPr>
          <a:xfrm>
            <a:off x="6478707" y="6471819"/>
            <a:ext cx="97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Erreurs</a:t>
            </a:r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DA6336A6-BFB9-C140-07CE-DEDE6341A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952" y="351811"/>
            <a:ext cx="3931684" cy="5974518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9ADC7634-034F-6FA3-B745-95608E5EF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761" y="333398"/>
            <a:ext cx="4029606" cy="599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71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6939" y="6376184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</a:t>
            </a:fld>
            <a:endParaRPr lang="en-US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1503711-2B0F-1C6B-EAC5-7BC52D31BDBC}"/>
              </a:ext>
            </a:extLst>
          </p:cNvPr>
          <p:cNvSpPr txBox="1"/>
          <p:nvPr/>
        </p:nvSpPr>
        <p:spPr>
          <a:xfrm>
            <a:off x="898283" y="2682823"/>
            <a:ext cx="2548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PROJET-6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0AB33-F33C-7F5A-4F75-BBFB64D0F228}"/>
              </a:ext>
            </a:extLst>
          </p:cNvPr>
          <p:cNvSpPr txBox="1"/>
          <p:nvPr/>
        </p:nvSpPr>
        <p:spPr>
          <a:xfrm>
            <a:off x="3868784" y="870617"/>
            <a:ext cx="7935631" cy="484933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1. </a:t>
            </a:r>
            <a:r>
              <a:rPr lang="fr-FR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Nunito" panose="020B0604020202020204" pitchFamily="2" charset="0"/>
              </a:rPr>
              <a:t>IDENTIFICATION</a:t>
            </a: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  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2.</a:t>
            </a:r>
            <a:r>
              <a:rPr lang="fr-FR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CRUD</a:t>
            </a:r>
            <a:endParaRPr lang="en-US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3. LIKE. DISLIKE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4. ERREURS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5. OWASP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6. Conclusion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856AAC-BA5E-F16D-666B-04C1F9900633}"/>
              </a:ext>
            </a:extLst>
          </p:cNvPr>
          <p:cNvSpPr/>
          <p:nvPr/>
        </p:nvSpPr>
        <p:spPr>
          <a:xfrm>
            <a:off x="9731648" y="649760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B2FCA2-FB04-9D66-6DC1-E5E402D99841}"/>
              </a:ext>
            </a:extLst>
          </p:cNvPr>
          <p:cNvSpPr/>
          <p:nvPr/>
        </p:nvSpPr>
        <p:spPr>
          <a:xfrm>
            <a:off x="6059379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AE1A8D-D7A1-36EF-0A8C-16F42BED1A81}"/>
              </a:ext>
            </a:extLst>
          </p:cNvPr>
          <p:cNvSpPr/>
          <p:nvPr/>
        </p:nvSpPr>
        <p:spPr>
          <a:xfrm>
            <a:off x="4207215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672875-ABFC-F401-1F0D-3DF5DBFF95A2}"/>
              </a:ext>
            </a:extLst>
          </p:cNvPr>
          <p:cNvSpPr/>
          <p:nvPr/>
        </p:nvSpPr>
        <p:spPr>
          <a:xfrm>
            <a:off x="484296" y="650390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TextBox 46">
            <a:extLst>
              <a:ext uri="{FF2B5EF4-FFF2-40B4-BE49-F238E27FC236}">
                <a16:creationId xmlns:a16="http://schemas.microsoft.com/office/drawing/2014/main" id="{114C8C37-1545-172D-E325-588E7BF81A98}"/>
              </a:ext>
            </a:extLst>
          </p:cNvPr>
          <p:cNvSpPr txBox="1"/>
          <p:nvPr/>
        </p:nvSpPr>
        <p:spPr>
          <a:xfrm>
            <a:off x="4507654" y="6474555"/>
            <a:ext cx="10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Like, Dislike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75640C-0E6B-FE4E-BDF3-D5C842717567}"/>
              </a:ext>
            </a:extLst>
          </p:cNvPr>
          <p:cNvSpPr/>
          <p:nvPr/>
        </p:nvSpPr>
        <p:spPr>
          <a:xfrm>
            <a:off x="7898037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46">
            <a:extLst>
              <a:ext uri="{FF2B5EF4-FFF2-40B4-BE49-F238E27FC236}">
                <a16:creationId xmlns:a16="http://schemas.microsoft.com/office/drawing/2014/main" id="{B870A768-AF5C-10E8-CE42-979D97384ED0}"/>
              </a:ext>
            </a:extLst>
          </p:cNvPr>
          <p:cNvSpPr txBox="1"/>
          <p:nvPr/>
        </p:nvSpPr>
        <p:spPr>
          <a:xfrm>
            <a:off x="10142609" y="6464207"/>
            <a:ext cx="105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12" name="TextBox 46">
            <a:extLst>
              <a:ext uri="{FF2B5EF4-FFF2-40B4-BE49-F238E27FC236}">
                <a16:creationId xmlns:a16="http://schemas.microsoft.com/office/drawing/2014/main" id="{BFC6F84A-E0B0-96CA-B173-8955B43D9F38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B92DD6-5DC2-4A49-08E0-D210E7BF7673}"/>
              </a:ext>
            </a:extLst>
          </p:cNvPr>
          <p:cNvSpPr/>
          <p:nvPr/>
        </p:nvSpPr>
        <p:spPr>
          <a:xfrm>
            <a:off x="2345754" y="6505056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46">
            <a:extLst>
              <a:ext uri="{FF2B5EF4-FFF2-40B4-BE49-F238E27FC236}">
                <a16:creationId xmlns:a16="http://schemas.microsoft.com/office/drawing/2014/main" id="{83551B46-4979-9EB8-402D-D8F08E39E367}"/>
              </a:ext>
            </a:extLst>
          </p:cNvPr>
          <p:cNvSpPr txBox="1"/>
          <p:nvPr/>
        </p:nvSpPr>
        <p:spPr>
          <a:xfrm>
            <a:off x="2822784" y="6474555"/>
            <a:ext cx="7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CRUD</a:t>
            </a:r>
          </a:p>
        </p:txBody>
      </p:sp>
      <p:sp>
        <p:nvSpPr>
          <p:cNvPr id="16" name="TextBox 46">
            <a:extLst>
              <a:ext uri="{FF2B5EF4-FFF2-40B4-BE49-F238E27FC236}">
                <a16:creationId xmlns:a16="http://schemas.microsoft.com/office/drawing/2014/main" id="{83612009-BE95-67C6-9F4B-91E78AB9F1C5}"/>
              </a:ext>
            </a:extLst>
          </p:cNvPr>
          <p:cNvSpPr txBox="1"/>
          <p:nvPr/>
        </p:nvSpPr>
        <p:spPr>
          <a:xfrm>
            <a:off x="8347210" y="6471819"/>
            <a:ext cx="87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Owasp</a:t>
            </a:r>
          </a:p>
        </p:txBody>
      </p:sp>
      <p:sp>
        <p:nvSpPr>
          <p:cNvPr id="18" name="TextBox 46">
            <a:extLst>
              <a:ext uri="{FF2B5EF4-FFF2-40B4-BE49-F238E27FC236}">
                <a16:creationId xmlns:a16="http://schemas.microsoft.com/office/drawing/2014/main" id="{EDE4BD6B-2D79-1F51-34EB-724CD3B349A1}"/>
              </a:ext>
            </a:extLst>
          </p:cNvPr>
          <p:cNvSpPr txBox="1"/>
          <p:nvPr/>
        </p:nvSpPr>
        <p:spPr>
          <a:xfrm>
            <a:off x="6478707" y="6471819"/>
            <a:ext cx="97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Erreurs</a:t>
            </a:r>
          </a:p>
        </p:txBody>
      </p:sp>
    </p:spTree>
    <p:extLst>
      <p:ext uri="{BB962C8B-B14F-4D97-AF65-F5344CB8AC3E}">
        <p14:creationId xmlns:p14="http://schemas.microsoft.com/office/powerpoint/2010/main" val="3617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20</a:t>
            </a:fld>
            <a:endParaRPr lang="en-US" sz="1600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F85AFD3-BB59-5D58-5663-26AEA2F5EA02}"/>
              </a:ext>
            </a:extLst>
          </p:cNvPr>
          <p:cNvSpPr txBox="1"/>
          <p:nvPr/>
        </p:nvSpPr>
        <p:spPr>
          <a:xfrm>
            <a:off x="1193549" y="1882468"/>
            <a:ext cx="101098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TEST… </a:t>
            </a:r>
          </a:p>
          <a:p>
            <a:endParaRPr lang="fr-FR" sz="2400" dirty="0"/>
          </a:p>
          <a:p>
            <a:r>
              <a:rPr lang="fr-FR" sz="2400" dirty="0"/>
              <a:t>Liker une sauce. </a:t>
            </a:r>
          </a:p>
          <a:p>
            <a:r>
              <a:rPr lang="fr-FR" sz="2400" dirty="0"/>
              <a:t>Disliker une sauce.</a:t>
            </a:r>
          </a:p>
          <a:p>
            <a:endParaRPr lang="fr-FR" sz="2400" dirty="0"/>
          </a:p>
          <a:p>
            <a:r>
              <a:rPr lang="fr-FR" sz="2400" dirty="0"/>
              <a:t>Vérifier et confirmer dans la base de donnés. 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7C054E6-F3D5-8870-4F37-82C150D2202B}"/>
              </a:ext>
            </a:extLst>
          </p:cNvPr>
          <p:cNvSpPr txBox="1"/>
          <p:nvPr/>
        </p:nvSpPr>
        <p:spPr>
          <a:xfrm>
            <a:off x="326093" y="132860"/>
            <a:ext cx="266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3. Like. Dislike.</a:t>
            </a:r>
            <a:endParaRPr lang="fr-FR" dirty="0"/>
          </a:p>
        </p:txBody>
      </p:sp>
      <p:sp>
        <p:nvSpPr>
          <p:cNvPr id="10" name="TextBox 46">
            <a:extLst>
              <a:ext uri="{FF2B5EF4-FFF2-40B4-BE49-F238E27FC236}">
                <a16:creationId xmlns:a16="http://schemas.microsoft.com/office/drawing/2014/main" id="{E54A5B8D-F8E0-4638-5E5C-FACC5299CAE3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4DE2DD-191A-58B8-90E3-5E14C669D4E8}"/>
              </a:ext>
            </a:extLst>
          </p:cNvPr>
          <p:cNvSpPr/>
          <p:nvPr/>
        </p:nvSpPr>
        <p:spPr>
          <a:xfrm>
            <a:off x="9731648" y="649760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E734B40-BBEF-4B2B-B031-45C7247DA695}"/>
              </a:ext>
            </a:extLst>
          </p:cNvPr>
          <p:cNvSpPr/>
          <p:nvPr/>
        </p:nvSpPr>
        <p:spPr>
          <a:xfrm>
            <a:off x="6059379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C81430-1BB1-E0DF-B3FB-05F33B2ADCAC}"/>
              </a:ext>
            </a:extLst>
          </p:cNvPr>
          <p:cNvSpPr/>
          <p:nvPr/>
        </p:nvSpPr>
        <p:spPr>
          <a:xfrm>
            <a:off x="4207215" y="6502319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EBA791-AEF7-1967-8F9A-3D63C8C806A6}"/>
              </a:ext>
            </a:extLst>
          </p:cNvPr>
          <p:cNvSpPr/>
          <p:nvPr/>
        </p:nvSpPr>
        <p:spPr>
          <a:xfrm>
            <a:off x="484296" y="650390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TextBox 46">
            <a:extLst>
              <a:ext uri="{FF2B5EF4-FFF2-40B4-BE49-F238E27FC236}">
                <a16:creationId xmlns:a16="http://schemas.microsoft.com/office/drawing/2014/main" id="{2A80DC02-D357-2A80-7247-6BC1646D5959}"/>
              </a:ext>
            </a:extLst>
          </p:cNvPr>
          <p:cNvSpPr txBox="1"/>
          <p:nvPr/>
        </p:nvSpPr>
        <p:spPr>
          <a:xfrm>
            <a:off x="4507654" y="6474555"/>
            <a:ext cx="10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Like, Dislike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51DDC28-D30D-DDF6-BA00-1777CBBCE5F1}"/>
              </a:ext>
            </a:extLst>
          </p:cNvPr>
          <p:cNvSpPr/>
          <p:nvPr/>
        </p:nvSpPr>
        <p:spPr>
          <a:xfrm>
            <a:off x="7898037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extBox 46">
            <a:extLst>
              <a:ext uri="{FF2B5EF4-FFF2-40B4-BE49-F238E27FC236}">
                <a16:creationId xmlns:a16="http://schemas.microsoft.com/office/drawing/2014/main" id="{39432B41-3424-B3BE-4525-DC787B18A5A9}"/>
              </a:ext>
            </a:extLst>
          </p:cNvPr>
          <p:cNvSpPr txBox="1"/>
          <p:nvPr/>
        </p:nvSpPr>
        <p:spPr>
          <a:xfrm>
            <a:off x="10142609" y="6464207"/>
            <a:ext cx="105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26" name="TextBox 46">
            <a:extLst>
              <a:ext uri="{FF2B5EF4-FFF2-40B4-BE49-F238E27FC236}">
                <a16:creationId xmlns:a16="http://schemas.microsoft.com/office/drawing/2014/main" id="{BBF78441-A0BF-A7CF-0940-C31DAAAE54B8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463650-CF25-AA9E-E954-A514E895534B}"/>
              </a:ext>
            </a:extLst>
          </p:cNvPr>
          <p:cNvSpPr/>
          <p:nvPr/>
        </p:nvSpPr>
        <p:spPr>
          <a:xfrm>
            <a:off x="2345754" y="6505056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extBox 46">
            <a:extLst>
              <a:ext uri="{FF2B5EF4-FFF2-40B4-BE49-F238E27FC236}">
                <a16:creationId xmlns:a16="http://schemas.microsoft.com/office/drawing/2014/main" id="{4E869631-441F-5F39-FF3F-0BCDB8E20B39}"/>
              </a:ext>
            </a:extLst>
          </p:cNvPr>
          <p:cNvSpPr txBox="1"/>
          <p:nvPr/>
        </p:nvSpPr>
        <p:spPr>
          <a:xfrm>
            <a:off x="2822784" y="6474555"/>
            <a:ext cx="7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CRUD</a:t>
            </a:r>
          </a:p>
        </p:txBody>
      </p:sp>
      <p:sp>
        <p:nvSpPr>
          <p:cNvPr id="30" name="TextBox 46">
            <a:extLst>
              <a:ext uri="{FF2B5EF4-FFF2-40B4-BE49-F238E27FC236}">
                <a16:creationId xmlns:a16="http://schemas.microsoft.com/office/drawing/2014/main" id="{424F559E-E295-C1FD-B003-5CB221C93BB8}"/>
              </a:ext>
            </a:extLst>
          </p:cNvPr>
          <p:cNvSpPr txBox="1"/>
          <p:nvPr/>
        </p:nvSpPr>
        <p:spPr>
          <a:xfrm>
            <a:off x="8347210" y="6471819"/>
            <a:ext cx="87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Owasp</a:t>
            </a:r>
          </a:p>
        </p:txBody>
      </p:sp>
      <p:sp>
        <p:nvSpPr>
          <p:cNvPr id="31" name="TextBox 46">
            <a:extLst>
              <a:ext uri="{FF2B5EF4-FFF2-40B4-BE49-F238E27FC236}">
                <a16:creationId xmlns:a16="http://schemas.microsoft.com/office/drawing/2014/main" id="{C0A69095-C0DE-F654-30B8-739958D1A7A4}"/>
              </a:ext>
            </a:extLst>
          </p:cNvPr>
          <p:cNvSpPr txBox="1"/>
          <p:nvPr/>
        </p:nvSpPr>
        <p:spPr>
          <a:xfrm>
            <a:off x="6478707" y="6471819"/>
            <a:ext cx="97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Erreurs</a:t>
            </a:r>
          </a:p>
        </p:txBody>
      </p:sp>
    </p:spTree>
    <p:extLst>
      <p:ext uri="{BB962C8B-B14F-4D97-AF65-F5344CB8AC3E}">
        <p14:creationId xmlns:p14="http://schemas.microsoft.com/office/powerpoint/2010/main" val="4072655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21</a:t>
            </a:fld>
            <a:endParaRPr lang="en-US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69A704-F387-8322-47E6-1ED14E161F11}"/>
              </a:ext>
            </a:extLst>
          </p:cNvPr>
          <p:cNvSpPr txBox="1"/>
          <p:nvPr/>
        </p:nvSpPr>
        <p:spPr>
          <a:xfrm>
            <a:off x="47633" y="61758"/>
            <a:ext cx="5182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4. Erreurs.</a:t>
            </a:r>
            <a:endParaRPr lang="fr-FR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470CDC5-A07F-9B42-5A7E-AB8CEB8AF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510"/>
            <a:ext cx="65" cy="26417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TextBox 46">
            <a:extLst>
              <a:ext uri="{FF2B5EF4-FFF2-40B4-BE49-F238E27FC236}">
                <a16:creationId xmlns:a16="http://schemas.microsoft.com/office/drawing/2014/main" id="{3C3066A5-8D9C-D3E3-B89A-6BE7DCF8A400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831D668-E8E7-004E-4ABD-0A2682935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83" y="1171566"/>
            <a:ext cx="5199268" cy="5114439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F248D6D5-E01A-E912-9466-C0D5D44BB706}"/>
              </a:ext>
            </a:extLst>
          </p:cNvPr>
          <p:cNvSpPr txBox="1"/>
          <p:nvPr/>
        </p:nvSpPr>
        <p:spPr>
          <a:xfrm>
            <a:off x="1813158" y="739737"/>
            <a:ext cx="2587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controllers/user.js     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3703E367-78E0-F45F-ABD2-D681E6E12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624" y="358695"/>
            <a:ext cx="4755657" cy="2490320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3EEB37C0-3799-91EC-29C6-0F186ED5E3A1}"/>
              </a:ext>
            </a:extLst>
          </p:cNvPr>
          <p:cNvSpPr txBox="1"/>
          <p:nvPr/>
        </p:nvSpPr>
        <p:spPr>
          <a:xfrm>
            <a:off x="7898037" y="40437"/>
            <a:ext cx="1578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POSTMAN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2C65ACE0-FDCF-8697-6438-4EE31FBA5138}"/>
              </a:ext>
            </a:extLst>
          </p:cNvPr>
          <p:cNvSpPr txBox="1"/>
          <p:nvPr/>
        </p:nvSpPr>
        <p:spPr>
          <a:xfrm>
            <a:off x="7818410" y="2955477"/>
            <a:ext cx="1578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NAVIGATEUR</a:t>
            </a: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3D251717-4DBA-1214-8356-B13E2310D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186" y="3253440"/>
            <a:ext cx="4241074" cy="3124691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26FF6ECF-F85A-A931-E09B-8042C8D7DFF7}"/>
              </a:ext>
            </a:extLst>
          </p:cNvPr>
          <p:cNvSpPr/>
          <p:nvPr/>
        </p:nvSpPr>
        <p:spPr>
          <a:xfrm>
            <a:off x="9731648" y="649760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9D840C6-5A67-512D-75D6-559AC15C9454}"/>
              </a:ext>
            </a:extLst>
          </p:cNvPr>
          <p:cNvSpPr/>
          <p:nvPr/>
        </p:nvSpPr>
        <p:spPr>
          <a:xfrm>
            <a:off x="6059379" y="6502319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15630B3-4948-AFD2-4AE2-64F4EE55D3DE}"/>
              </a:ext>
            </a:extLst>
          </p:cNvPr>
          <p:cNvSpPr/>
          <p:nvPr/>
        </p:nvSpPr>
        <p:spPr>
          <a:xfrm>
            <a:off x="4207215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B17FDE3-D5C4-41C1-71DF-18FC660E769C}"/>
              </a:ext>
            </a:extLst>
          </p:cNvPr>
          <p:cNvSpPr/>
          <p:nvPr/>
        </p:nvSpPr>
        <p:spPr>
          <a:xfrm>
            <a:off x="484296" y="650390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73C8E8A5-3210-AF2C-25D8-A5AAF5BDD31D}"/>
              </a:ext>
            </a:extLst>
          </p:cNvPr>
          <p:cNvSpPr txBox="1"/>
          <p:nvPr/>
        </p:nvSpPr>
        <p:spPr>
          <a:xfrm>
            <a:off x="4507654" y="6474555"/>
            <a:ext cx="10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Like, Dislike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743F2E5-6A87-D4E1-8D93-7FB066B4D4B4}"/>
              </a:ext>
            </a:extLst>
          </p:cNvPr>
          <p:cNvSpPr/>
          <p:nvPr/>
        </p:nvSpPr>
        <p:spPr>
          <a:xfrm>
            <a:off x="7898037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8E7C761B-423C-98E7-A025-1E4DA5358462}"/>
              </a:ext>
            </a:extLst>
          </p:cNvPr>
          <p:cNvSpPr txBox="1"/>
          <p:nvPr/>
        </p:nvSpPr>
        <p:spPr>
          <a:xfrm>
            <a:off x="10142609" y="6464207"/>
            <a:ext cx="105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DF893E59-0C12-B678-0FF5-B470CD0026C2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D705842-CCB0-5D62-411F-464321302A1E}"/>
              </a:ext>
            </a:extLst>
          </p:cNvPr>
          <p:cNvSpPr/>
          <p:nvPr/>
        </p:nvSpPr>
        <p:spPr>
          <a:xfrm>
            <a:off x="2345754" y="6505056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TextBox 46">
            <a:extLst>
              <a:ext uri="{FF2B5EF4-FFF2-40B4-BE49-F238E27FC236}">
                <a16:creationId xmlns:a16="http://schemas.microsoft.com/office/drawing/2014/main" id="{D478E8F3-9F93-5E33-2896-1F3F9B986934}"/>
              </a:ext>
            </a:extLst>
          </p:cNvPr>
          <p:cNvSpPr txBox="1"/>
          <p:nvPr/>
        </p:nvSpPr>
        <p:spPr>
          <a:xfrm>
            <a:off x="2822784" y="6474555"/>
            <a:ext cx="7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CRUD</a:t>
            </a:r>
          </a:p>
        </p:txBody>
      </p:sp>
      <p:sp>
        <p:nvSpPr>
          <p:cNvPr id="49" name="TextBox 46">
            <a:extLst>
              <a:ext uri="{FF2B5EF4-FFF2-40B4-BE49-F238E27FC236}">
                <a16:creationId xmlns:a16="http://schemas.microsoft.com/office/drawing/2014/main" id="{4AA53AD7-29B2-9F70-BDA1-709F92D601B7}"/>
              </a:ext>
            </a:extLst>
          </p:cNvPr>
          <p:cNvSpPr txBox="1"/>
          <p:nvPr/>
        </p:nvSpPr>
        <p:spPr>
          <a:xfrm>
            <a:off x="8347210" y="6471819"/>
            <a:ext cx="87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Owasp</a:t>
            </a:r>
          </a:p>
        </p:txBody>
      </p:sp>
      <p:sp>
        <p:nvSpPr>
          <p:cNvPr id="50" name="TextBox 46">
            <a:extLst>
              <a:ext uri="{FF2B5EF4-FFF2-40B4-BE49-F238E27FC236}">
                <a16:creationId xmlns:a16="http://schemas.microsoft.com/office/drawing/2014/main" id="{2B2A3AF6-D44E-DA3A-2DBE-A4293B23EA90}"/>
              </a:ext>
            </a:extLst>
          </p:cNvPr>
          <p:cNvSpPr txBox="1"/>
          <p:nvPr/>
        </p:nvSpPr>
        <p:spPr>
          <a:xfrm>
            <a:off x="6478707" y="6471819"/>
            <a:ext cx="97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Erreurs</a:t>
            </a:r>
          </a:p>
        </p:txBody>
      </p:sp>
    </p:spTree>
    <p:extLst>
      <p:ext uri="{BB962C8B-B14F-4D97-AF65-F5344CB8AC3E}">
        <p14:creationId xmlns:p14="http://schemas.microsoft.com/office/powerpoint/2010/main" val="2072968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22</a:t>
            </a:fld>
            <a:endParaRPr lang="en-US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69A704-F387-8322-47E6-1ED14E161F11}"/>
              </a:ext>
            </a:extLst>
          </p:cNvPr>
          <p:cNvSpPr txBox="1"/>
          <p:nvPr/>
        </p:nvSpPr>
        <p:spPr>
          <a:xfrm>
            <a:off x="47633" y="61758"/>
            <a:ext cx="1654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4. Erreurs.</a:t>
            </a:r>
            <a:endParaRPr lang="fr-FR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470CDC5-A07F-9B42-5A7E-AB8CEB8AF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510"/>
            <a:ext cx="65" cy="26417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TextBox 46">
            <a:extLst>
              <a:ext uri="{FF2B5EF4-FFF2-40B4-BE49-F238E27FC236}">
                <a16:creationId xmlns:a16="http://schemas.microsoft.com/office/drawing/2014/main" id="{3C3066A5-8D9C-D3E3-B89A-6BE7DCF8A400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3EEB37C0-3799-91EC-29C6-0F186ED5E3A1}"/>
              </a:ext>
            </a:extLst>
          </p:cNvPr>
          <p:cNvSpPr txBox="1"/>
          <p:nvPr/>
        </p:nvSpPr>
        <p:spPr>
          <a:xfrm>
            <a:off x="8153022" y="45769"/>
            <a:ext cx="1578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models/user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F430BB3-41EF-AFF9-FADD-EB41CD36A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887" y="368881"/>
            <a:ext cx="5083064" cy="213605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6E2A4DB-05D8-E781-AAC7-31EA848F3E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163" b="29238"/>
          <a:stretch/>
        </p:blipFill>
        <p:spPr>
          <a:xfrm>
            <a:off x="536925" y="676352"/>
            <a:ext cx="5284834" cy="760558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C0D911D-F497-E761-A9FD-69E035F56F71}"/>
              </a:ext>
            </a:extLst>
          </p:cNvPr>
          <p:cNvSpPr txBox="1"/>
          <p:nvPr/>
        </p:nvSpPr>
        <p:spPr>
          <a:xfrm>
            <a:off x="2607631" y="249673"/>
            <a:ext cx="1578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models/user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C4EB4295-8E7C-359E-5973-43E1A3FB0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590" y="2581856"/>
            <a:ext cx="5112361" cy="3766628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7CC02ADC-D254-07A0-B0D7-A872BADEA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750" y="1574945"/>
            <a:ext cx="5325009" cy="4811486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0414DACD-65C0-C253-37CE-BC41221954C9}"/>
              </a:ext>
            </a:extLst>
          </p:cNvPr>
          <p:cNvSpPr txBox="1"/>
          <p:nvPr/>
        </p:nvSpPr>
        <p:spPr>
          <a:xfrm>
            <a:off x="9925309" y="2593225"/>
            <a:ext cx="1578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00B050"/>
                </a:solidFill>
              </a:rPr>
              <a:t>NAVIGATEUR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2CCEE02-B15D-1385-F98E-9A22A9A8B734}"/>
              </a:ext>
            </a:extLst>
          </p:cNvPr>
          <p:cNvSpPr txBox="1"/>
          <p:nvPr/>
        </p:nvSpPr>
        <p:spPr>
          <a:xfrm>
            <a:off x="4255297" y="1574945"/>
            <a:ext cx="1578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00B050"/>
                </a:solidFill>
              </a:rPr>
              <a:t>NAVIGATEUR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B72E75-32A2-76E5-EA07-AFF5021B19DF}"/>
              </a:ext>
            </a:extLst>
          </p:cNvPr>
          <p:cNvSpPr/>
          <p:nvPr/>
        </p:nvSpPr>
        <p:spPr>
          <a:xfrm>
            <a:off x="9731648" y="649760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7BBDA92-0615-782E-F933-D35BD5A50ED1}"/>
              </a:ext>
            </a:extLst>
          </p:cNvPr>
          <p:cNvSpPr/>
          <p:nvPr/>
        </p:nvSpPr>
        <p:spPr>
          <a:xfrm>
            <a:off x="6059379" y="6502319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07314C5-A89C-8B9A-1E83-4A5B3DB808AF}"/>
              </a:ext>
            </a:extLst>
          </p:cNvPr>
          <p:cNvSpPr/>
          <p:nvPr/>
        </p:nvSpPr>
        <p:spPr>
          <a:xfrm>
            <a:off x="4207215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A7D3384-9B9C-8C7E-4F2A-24F60CB7D813}"/>
              </a:ext>
            </a:extLst>
          </p:cNvPr>
          <p:cNvSpPr/>
          <p:nvPr/>
        </p:nvSpPr>
        <p:spPr>
          <a:xfrm>
            <a:off x="484296" y="650390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TextBox 46">
            <a:extLst>
              <a:ext uri="{FF2B5EF4-FFF2-40B4-BE49-F238E27FC236}">
                <a16:creationId xmlns:a16="http://schemas.microsoft.com/office/drawing/2014/main" id="{8CE39240-7687-80C8-1F21-FAB8FBC3868C}"/>
              </a:ext>
            </a:extLst>
          </p:cNvPr>
          <p:cNvSpPr txBox="1"/>
          <p:nvPr/>
        </p:nvSpPr>
        <p:spPr>
          <a:xfrm>
            <a:off x="4507654" y="6474555"/>
            <a:ext cx="10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Like, Dislike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0395E35-8016-B7A5-154E-F76AE164F507}"/>
              </a:ext>
            </a:extLst>
          </p:cNvPr>
          <p:cNvSpPr/>
          <p:nvPr/>
        </p:nvSpPr>
        <p:spPr>
          <a:xfrm>
            <a:off x="7898037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74C46441-9E6C-70CA-8810-E5BFADC0D76D}"/>
              </a:ext>
            </a:extLst>
          </p:cNvPr>
          <p:cNvSpPr txBox="1"/>
          <p:nvPr/>
        </p:nvSpPr>
        <p:spPr>
          <a:xfrm>
            <a:off x="10142609" y="6464207"/>
            <a:ext cx="105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32A9C6F4-E67E-448A-6B2E-653C5F15BA35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C8A161D-00E9-9BCA-576B-D81E65E96C99}"/>
              </a:ext>
            </a:extLst>
          </p:cNvPr>
          <p:cNvSpPr/>
          <p:nvPr/>
        </p:nvSpPr>
        <p:spPr>
          <a:xfrm>
            <a:off x="2345754" y="6505056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45FFBDFB-AA8D-9D12-8787-E336A3B32B97}"/>
              </a:ext>
            </a:extLst>
          </p:cNvPr>
          <p:cNvSpPr txBox="1"/>
          <p:nvPr/>
        </p:nvSpPr>
        <p:spPr>
          <a:xfrm>
            <a:off x="2822784" y="6474555"/>
            <a:ext cx="7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CRUD</a:t>
            </a:r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7A656C50-1F37-09B2-0DEB-7914FCF291E7}"/>
              </a:ext>
            </a:extLst>
          </p:cNvPr>
          <p:cNvSpPr txBox="1"/>
          <p:nvPr/>
        </p:nvSpPr>
        <p:spPr>
          <a:xfrm>
            <a:off x="8347210" y="6471819"/>
            <a:ext cx="87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Owasp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7E3A565-72C7-4B8C-3792-9C9EBB8E2012}"/>
              </a:ext>
            </a:extLst>
          </p:cNvPr>
          <p:cNvSpPr txBox="1"/>
          <p:nvPr/>
        </p:nvSpPr>
        <p:spPr>
          <a:xfrm>
            <a:off x="6478707" y="6471819"/>
            <a:ext cx="97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Erreurs</a:t>
            </a:r>
          </a:p>
        </p:txBody>
      </p:sp>
    </p:spTree>
    <p:extLst>
      <p:ext uri="{BB962C8B-B14F-4D97-AF65-F5344CB8AC3E}">
        <p14:creationId xmlns:p14="http://schemas.microsoft.com/office/powerpoint/2010/main" val="2200601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23</a:t>
            </a:fld>
            <a:endParaRPr lang="en-US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69A704-F387-8322-47E6-1ED14E161F11}"/>
              </a:ext>
            </a:extLst>
          </p:cNvPr>
          <p:cNvSpPr txBox="1"/>
          <p:nvPr/>
        </p:nvSpPr>
        <p:spPr>
          <a:xfrm>
            <a:off x="47633" y="61758"/>
            <a:ext cx="1654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4. Erreurs.</a:t>
            </a:r>
            <a:endParaRPr lang="fr-FR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470CDC5-A07F-9B42-5A7E-AB8CEB8AF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510"/>
            <a:ext cx="65" cy="26417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TextBox 46">
            <a:extLst>
              <a:ext uri="{FF2B5EF4-FFF2-40B4-BE49-F238E27FC236}">
                <a16:creationId xmlns:a16="http://schemas.microsoft.com/office/drawing/2014/main" id="{3C3066A5-8D9C-D3E3-B89A-6BE7DCF8A400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C0D911D-F497-E761-A9FD-69E035F56F71}"/>
              </a:ext>
            </a:extLst>
          </p:cNvPr>
          <p:cNvSpPr txBox="1"/>
          <p:nvPr/>
        </p:nvSpPr>
        <p:spPr>
          <a:xfrm>
            <a:off x="2258328" y="663842"/>
            <a:ext cx="2708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GET: ONESAUCE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5D3CA65-340B-0F68-8E21-4DE8931AF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28" y="1149532"/>
            <a:ext cx="5890932" cy="4924191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6C1384A6-BD6D-08CC-996A-3FC2AA087846}"/>
              </a:ext>
            </a:extLst>
          </p:cNvPr>
          <p:cNvSpPr txBox="1"/>
          <p:nvPr/>
        </p:nvSpPr>
        <p:spPr>
          <a:xfrm>
            <a:off x="8077443" y="722438"/>
            <a:ext cx="2708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GET: ONESAUCE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9A3C2EB3-1FB7-E2BC-B416-D3D24784B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160" y="1149532"/>
            <a:ext cx="4943765" cy="356431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8AF7974-0138-AC59-98F2-1C00762E0149}"/>
              </a:ext>
            </a:extLst>
          </p:cNvPr>
          <p:cNvSpPr/>
          <p:nvPr/>
        </p:nvSpPr>
        <p:spPr>
          <a:xfrm>
            <a:off x="9731648" y="649760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2C016B5-AF22-A18B-398C-3B2F01E76196}"/>
              </a:ext>
            </a:extLst>
          </p:cNvPr>
          <p:cNvSpPr/>
          <p:nvPr/>
        </p:nvSpPr>
        <p:spPr>
          <a:xfrm>
            <a:off x="6059379" y="6502319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40EBBE9-5E02-58B1-3440-0F0134E0AF06}"/>
              </a:ext>
            </a:extLst>
          </p:cNvPr>
          <p:cNvSpPr/>
          <p:nvPr/>
        </p:nvSpPr>
        <p:spPr>
          <a:xfrm>
            <a:off x="4207215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6907221-DC03-4AA3-6377-DB1DEDDF51A4}"/>
              </a:ext>
            </a:extLst>
          </p:cNvPr>
          <p:cNvSpPr/>
          <p:nvPr/>
        </p:nvSpPr>
        <p:spPr>
          <a:xfrm>
            <a:off x="484296" y="650390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TextBox 46">
            <a:extLst>
              <a:ext uri="{FF2B5EF4-FFF2-40B4-BE49-F238E27FC236}">
                <a16:creationId xmlns:a16="http://schemas.microsoft.com/office/drawing/2014/main" id="{2D691A8C-F698-C5DA-E300-A1B24BF66749}"/>
              </a:ext>
            </a:extLst>
          </p:cNvPr>
          <p:cNvSpPr txBox="1"/>
          <p:nvPr/>
        </p:nvSpPr>
        <p:spPr>
          <a:xfrm>
            <a:off x="4507654" y="6474555"/>
            <a:ext cx="10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Like, Dislike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659E9B3-54C9-E50F-D79C-3A7FFC8D82A1}"/>
              </a:ext>
            </a:extLst>
          </p:cNvPr>
          <p:cNvSpPr/>
          <p:nvPr/>
        </p:nvSpPr>
        <p:spPr>
          <a:xfrm>
            <a:off x="7898037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extBox 46">
            <a:extLst>
              <a:ext uri="{FF2B5EF4-FFF2-40B4-BE49-F238E27FC236}">
                <a16:creationId xmlns:a16="http://schemas.microsoft.com/office/drawing/2014/main" id="{CA1D83A1-7BD9-EFD6-547E-FD705CD914F7}"/>
              </a:ext>
            </a:extLst>
          </p:cNvPr>
          <p:cNvSpPr txBox="1"/>
          <p:nvPr/>
        </p:nvSpPr>
        <p:spPr>
          <a:xfrm>
            <a:off x="10142609" y="6464207"/>
            <a:ext cx="105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B3188238-29E0-C5C0-F8EE-FA4FB3A607F8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4A3C491-DE4E-C114-449B-B64EA223722D}"/>
              </a:ext>
            </a:extLst>
          </p:cNvPr>
          <p:cNvSpPr/>
          <p:nvPr/>
        </p:nvSpPr>
        <p:spPr>
          <a:xfrm>
            <a:off x="2345754" y="6505056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A7554732-37FE-1DB3-6CAE-C946E0F5ED5D}"/>
              </a:ext>
            </a:extLst>
          </p:cNvPr>
          <p:cNvSpPr txBox="1"/>
          <p:nvPr/>
        </p:nvSpPr>
        <p:spPr>
          <a:xfrm>
            <a:off x="2822784" y="6474555"/>
            <a:ext cx="7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CRUD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478F5972-BDB2-5A66-9DC9-B9C23BA475F9}"/>
              </a:ext>
            </a:extLst>
          </p:cNvPr>
          <p:cNvSpPr txBox="1"/>
          <p:nvPr/>
        </p:nvSpPr>
        <p:spPr>
          <a:xfrm>
            <a:off x="8347210" y="6471819"/>
            <a:ext cx="87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Owasp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865F5827-3382-6C5A-0C98-C5A79B93192C}"/>
              </a:ext>
            </a:extLst>
          </p:cNvPr>
          <p:cNvSpPr txBox="1"/>
          <p:nvPr/>
        </p:nvSpPr>
        <p:spPr>
          <a:xfrm>
            <a:off x="6478707" y="6471819"/>
            <a:ext cx="97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Erreurs</a:t>
            </a:r>
          </a:p>
        </p:txBody>
      </p:sp>
    </p:spTree>
    <p:extLst>
      <p:ext uri="{BB962C8B-B14F-4D97-AF65-F5344CB8AC3E}">
        <p14:creationId xmlns:p14="http://schemas.microsoft.com/office/powerpoint/2010/main" val="3133866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24</a:t>
            </a:fld>
            <a:endParaRPr lang="en-US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69A704-F387-8322-47E6-1ED14E161F11}"/>
              </a:ext>
            </a:extLst>
          </p:cNvPr>
          <p:cNvSpPr txBox="1"/>
          <p:nvPr/>
        </p:nvSpPr>
        <p:spPr>
          <a:xfrm>
            <a:off x="47633" y="61758"/>
            <a:ext cx="1654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4. Erreurs.</a:t>
            </a:r>
            <a:endParaRPr lang="fr-FR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470CDC5-A07F-9B42-5A7E-AB8CEB8AF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510"/>
            <a:ext cx="65" cy="26417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TextBox 46">
            <a:extLst>
              <a:ext uri="{FF2B5EF4-FFF2-40B4-BE49-F238E27FC236}">
                <a16:creationId xmlns:a16="http://schemas.microsoft.com/office/drawing/2014/main" id="{3C3066A5-8D9C-D3E3-B89A-6BE7DCF8A400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C1384A6-BD6D-08CC-996A-3FC2AA087846}"/>
              </a:ext>
            </a:extLst>
          </p:cNvPr>
          <p:cNvSpPr txBox="1"/>
          <p:nvPr/>
        </p:nvSpPr>
        <p:spPr>
          <a:xfrm>
            <a:off x="5495351" y="191412"/>
            <a:ext cx="2708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GET: ONESAUCE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9A3C2EB3-1FB7-E2BC-B416-D3D24784B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160" y="816852"/>
            <a:ext cx="4943765" cy="3564317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5A7F184C-F3A1-C832-05D6-D45D63CE7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32" y="816852"/>
            <a:ext cx="5416120" cy="239050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61FBC32-C1A3-31C6-3B5D-BDBA79C06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83" y="3712067"/>
            <a:ext cx="5425469" cy="24231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7957901-0A29-F1AE-B4C3-667561FFBE37}"/>
              </a:ext>
            </a:extLst>
          </p:cNvPr>
          <p:cNvSpPr/>
          <p:nvPr/>
        </p:nvSpPr>
        <p:spPr>
          <a:xfrm>
            <a:off x="9731648" y="649760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270DB5-A08B-381A-CAE5-E9F45F93467D}"/>
              </a:ext>
            </a:extLst>
          </p:cNvPr>
          <p:cNvSpPr/>
          <p:nvPr/>
        </p:nvSpPr>
        <p:spPr>
          <a:xfrm>
            <a:off x="6059379" y="6502319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BBACD1-92A7-7662-5A73-5C4106A332CB}"/>
              </a:ext>
            </a:extLst>
          </p:cNvPr>
          <p:cNvSpPr/>
          <p:nvPr/>
        </p:nvSpPr>
        <p:spPr>
          <a:xfrm>
            <a:off x="4207215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C0463A-A643-BBE2-CCD9-D766EF01B3CD}"/>
              </a:ext>
            </a:extLst>
          </p:cNvPr>
          <p:cNvSpPr/>
          <p:nvPr/>
        </p:nvSpPr>
        <p:spPr>
          <a:xfrm>
            <a:off x="484296" y="650390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TextBox 46">
            <a:extLst>
              <a:ext uri="{FF2B5EF4-FFF2-40B4-BE49-F238E27FC236}">
                <a16:creationId xmlns:a16="http://schemas.microsoft.com/office/drawing/2014/main" id="{B6B3E926-4AF9-F75E-2F43-F89B4E006FA2}"/>
              </a:ext>
            </a:extLst>
          </p:cNvPr>
          <p:cNvSpPr txBox="1"/>
          <p:nvPr/>
        </p:nvSpPr>
        <p:spPr>
          <a:xfrm>
            <a:off x="4507654" y="6474555"/>
            <a:ext cx="10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Like, Dislike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EF1C1D-BDF4-B77E-88CF-DBCFE3C4A3DD}"/>
              </a:ext>
            </a:extLst>
          </p:cNvPr>
          <p:cNvSpPr/>
          <p:nvPr/>
        </p:nvSpPr>
        <p:spPr>
          <a:xfrm>
            <a:off x="7898037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extBox 46">
            <a:extLst>
              <a:ext uri="{FF2B5EF4-FFF2-40B4-BE49-F238E27FC236}">
                <a16:creationId xmlns:a16="http://schemas.microsoft.com/office/drawing/2014/main" id="{68574A1C-6575-B773-D0DC-2FBDDFEBE1B4}"/>
              </a:ext>
            </a:extLst>
          </p:cNvPr>
          <p:cNvSpPr txBox="1"/>
          <p:nvPr/>
        </p:nvSpPr>
        <p:spPr>
          <a:xfrm>
            <a:off x="10142609" y="6464207"/>
            <a:ext cx="105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25" name="TextBox 46">
            <a:extLst>
              <a:ext uri="{FF2B5EF4-FFF2-40B4-BE49-F238E27FC236}">
                <a16:creationId xmlns:a16="http://schemas.microsoft.com/office/drawing/2014/main" id="{1F862473-1BBD-8BE6-C010-B90098CC7699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38159C4-6EA9-452B-E787-F60BA805B7B0}"/>
              </a:ext>
            </a:extLst>
          </p:cNvPr>
          <p:cNvSpPr/>
          <p:nvPr/>
        </p:nvSpPr>
        <p:spPr>
          <a:xfrm>
            <a:off x="2345754" y="6505056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TextBox 46">
            <a:extLst>
              <a:ext uri="{FF2B5EF4-FFF2-40B4-BE49-F238E27FC236}">
                <a16:creationId xmlns:a16="http://schemas.microsoft.com/office/drawing/2014/main" id="{B8F8B57C-F852-D05E-7AC0-0B067EEE5D4E}"/>
              </a:ext>
            </a:extLst>
          </p:cNvPr>
          <p:cNvSpPr txBox="1"/>
          <p:nvPr/>
        </p:nvSpPr>
        <p:spPr>
          <a:xfrm>
            <a:off x="2822784" y="6474555"/>
            <a:ext cx="7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CRUD</a:t>
            </a:r>
          </a:p>
        </p:txBody>
      </p:sp>
      <p:sp>
        <p:nvSpPr>
          <p:cNvPr id="34" name="TextBox 46">
            <a:extLst>
              <a:ext uri="{FF2B5EF4-FFF2-40B4-BE49-F238E27FC236}">
                <a16:creationId xmlns:a16="http://schemas.microsoft.com/office/drawing/2014/main" id="{A45F8911-6147-630E-4420-DD3C3EE46661}"/>
              </a:ext>
            </a:extLst>
          </p:cNvPr>
          <p:cNvSpPr txBox="1"/>
          <p:nvPr/>
        </p:nvSpPr>
        <p:spPr>
          <a:xfrm>
            <a:off x="8347210" y="6471819"/>
            <a:ext cx="87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Owasp</a:t>
            </a:r>
          </a:p>
        </p:txBody>
      </p:sp>
      <p:sp>
        <p:nvSpPr>
          <p:cNvPr id="35" name="TextBox 46">
            <a:extLst>
              <a:ext uri="{FF2B5EF4-FFF2-40B4-BE49-F238E27FC236}">
                <a16:creationId xmlns:a16="http://schemas.microsoft.com/office/drawing/2014/main" id="{A158339B-E782-06A7-F2FF-DEA9B0E028B9}"/>
              </a:ext>
            </a:extLst>
          </p:cNvPr>
          <p:cNvSpPr txBox="1"/>
          <p:nvPr/>
        </p:nvSpPr>
        <p:spPr>
          <a:xfrm>
            <a:off x="6478707" y="6471819"/>
            <a:ext cx="97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Erreurs</a:t>
            </a:r>
          </a:p>
        </p:txBody>
      </p:sp>
    </p:spTree>
    <p:extLst>
      <p:ext uri="{BB962C8B-B14F-4D97-AF65-F5344CB8AC3E}">
        <p14:creationId xmlns:p14="http://schemas.microsoft.com/office/powerpoint/2010/main" val="5487755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25</a:t>
            </a:fld>
            <a:endParaRPr lang="en-US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69A704-F387-8322-47E6-1ED14E161F11}"/>
              </a:ext>
            </a:extLst>
          </p:cNvPr>
          <p:cNvSpPr txBox="1"/>
          <p:nvPr/>
        </p:nvSpPr>
        <p:spPr>
          <a:xfrm>
            <a:off x="47633" y="61758"/>
            <a:ext cx="906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5. Exigences de sécurité. OWASP.</a:t>
            </a:r>
            <a:r>
              <a:rPr lang="fr-FR" dirty="0"/>
              <a:t> Piratage de session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609C734-E421-65A2-01FC-82CBC84C741D}"/>
              </a:ext>
            </a:extLst>
          </p:cNvPr>
          <p:cNvSpPr txBox="1"/>
          <p:nvPr/>
        </p:nvSpPr>
        <p:spPr>
          <a:xfrm>
            <a:off x="8092629" y="346210"/>
            <a:ext cx="2135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Express rate limit.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83AA43E-07EE-2CDB-03FC-93F17C762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77" y="661906"/>
            <a:ext cx="5741189" cy="566521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8BEDB36-7C4F-0998-C9A9-84B573888ACD}"/>
              </a:ext>
            </a:extLst>
          </p:cNvPr>
          <p:cNvSpPr txBox="1"/>
          <p:nvPr/>
        </p:nvSpPr>
        <p:spPr>
          <a:xfrm>
            <a:off x="5718570" y="906798"/>
            <a:ext cx="1019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app.js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54F876A-9EA5-663D-1FF2-CF32ED139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677" y="708939"/>
            <a:ext cx="3217432" cy="270351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25E0AF3A-7A85-27C3-F10F-D0F5FDA86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089" y="3921116"/>
            <a:ext cx="3222020" cy="2406008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34380F89-7699-9C2E-A8AB-AA8F0905A43B}"/>
              </a:ext>
            </a:extLst>
          </p:cNvPr>
          <p:cNvSpPr txBox="1"/>
          <p:nvPr/>
        </p:nvSpPr>
        <p:spPr>
          <a:xfrm>
            <a:off x="7989687" y="3561255"/>
            <a:ext cx="2557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Password validator.</a:t>
            </a:r>
          </a:p>
        </p:txBody>
      </p:sp>
      <p:sp>
        <p:nvSpPr>
          <p:cNvPr id="24" name="TextBox 46">
            <a:extLst>
              <a:ext uri="{FF2B5EF4-FFF2-40B4-BE49-F238E27FC236}">
                <a16:creationId xmlns:a16="http://schemas.microsoft.com/office/drawing/2014/main" id="{9A483D23-6EF2-E2A7-7F4D-02F1017423E2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43DC58-FCFB-70E7-132C-26A8CFB53041}"/>
              </a:ext>
            </a:extLst>
          </p:cNvPr>
          <p:cNvSpPr/>
          <p:nvPr/>
        </p:nvSpPr>
        <p:spPr>
          <a:xfrm>
            <a:off x="9731648" y="649760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7117A9-E350-4A0C-6A0F-02500470B481}"/>
              </a:ext>
            </a:extLst>
          </p:cNvPr>
          <p:cNvSpPr/>
          <p:nvPr/>
        </p:nvSpPr>
        <p:spPr>
          <a:xfrm>
            <a:off x="6059379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DBF4A4F-A936-B9B7-E057-2D61FFCBFCFA}"/>
              </a:ext>
            </a:extLst>
          </p:cNvPr>
          <p:cNvSpPr/>
          <p:nvPr/>
        </p:nvSpPr>
        <p:spPr>
          <a:xfrm>
            <a:off x="4207215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65FACEE-3D51-6B2A-EF05-D71A98CFCA82}"/>
              </a:ext>
            </a:extLst>
          </p:cNvPr>
          <p:cNvSpPr/>
          <p:nvPr/>
        </p:nvSpPr>
        <p:spPr>
          <a:xfrm>
            <a:off x="484296" y="650390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3" name="TextBox 46">
            <a:extLst>
              <a:ext uri="{FF2B5EF4-FFF2-40B4-BE49-F238E27FC236}">
                <a16:creationId xmlns:a16="http://schemas.microsoft.com/office/drawing/2014/main" id="{54D4CD3A-DE6C-FB55-8AD9-22FAE165928D}"/>
              </a:ext>
            </a:extLst>
          </p:cNvPr>
          <p:cNvSpPr txBox="1"/>
          <p:nvPr/>
        </p:nvSpPr>
        <p:spPr>
          <a:xfrm>
            <a:off x="4507654" y="6474555"/>
            <a:ext cx="10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Like, Dislike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35FE65A-EB63-6B78-2782-2463D353AA27}"/>
              </a:ext>
            </a:extLst>
          </p:cNvPr>
          <p:cNvSpPr/>
          <p:nvPr/>
        </p:nvSpPr>
        <p:spPr>
          <a:xfrm>
            <a:off x="7898037" y="6502319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TextBox 46">
            <a:extLst>
              <a:ext uri="{FF2B5EF4-FFF2-40B4-BE49-F238E27FC236}">
                <a16:creationId xmlns:a16="http://schemas.microsoft.com/office/drawing/2014/main" id="{DCEC322E-0267-2E30-1DE5-A7A180A06FB3}"/>
              </a:ext>
            </a:extLst>
          </p:cNvPr>
          <p:cNvSpPr txBox="1"/>
          <p:nvPr/>
        </p:nvSpPr>
        <p:spPr>
          <a:xfrm>
            <a:off x="10142609" y="6464207"/>
            <a:ext cx="105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36" name="TextBox 46">
            <a:extLst>
              <a:ext uri="{FF2B5EF4-FFF2-40B4-BE49-F238E27FC236}">
                <a16:creationId xmlns:a16="http://schemas.microsoft.com/office/drawing/2014/main" id="{EAFF193F-C148-C128-CB4C-043FB9954A6A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F33397D-DD08-9C3D-DE53-79F419FFA385}"/>
              </a:ext>
            </a:extLst>
          </p:cNvPr>
          <p:cNvSpPr/>
          <p:nvPr/>
        </p:nvSpPr>
        <p:spPr>
          <a:xfrm>
            <a:off x="2345754" y="6505056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TextBox 46">
            <a:extLst>
              <a:ext uri="{FF2B5EF4-FFF2-40B4-BE49-F238E27FC236}">
                <a16:creationId xmlns:a16="http://schemas.microsoft.com/office/drawing/2014/main" id="{AF51C449-06D1-5DBD-E2B5-B53FF4BCA78F}"/>
              </a:ext>
            </a:extLst>
          </p:cNvPr>
          <p:cNvSpPr txBox="1"/>
          <p:nvPr/>
        </p:nvSpPr>
        <p:spPr>
          <a:xfrm>
            <a:off x="2822784" y="6474555"/>
            <a:ext cx="7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CRUD</a:t>
            </a:r>
          </a:p>
        </p:txBody>
      </p:sp>
      <p:sp>
        <p:nvSpPr>
          <p:cNvPr id="39" name="TextBox 46">
            <a:extLst>
              <a:ext uri="{FF2B5EF4-FFF2-40B4-BE49-F238E27FC236}">
                <a16:creationId xmlns:a16="http://schemas.microsoft.com/office/drawing/2014/main" id="{C8CE71A8-AED1-7D6D-16D1-B2F51F24D3DD}"/>
              </a:ext>
            </a:extLst>
          </p:cNvPr>
          <p:cNvSpPr txBox="1"/>
          <p:nvPr/>
        </p:nvSpPr>
        <p:spPr>
          <a:xfrm>
            <a:off x="8347210" y="6471819"/>
            <a:ext cx="87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Owasp</a:t>
            </a:r>
          </a:p>
        </p:txBody>
      </p:sp>
      <p:sp>
        <p:nvSpPr>
          <p:cNvPr id="40" name="TextBox 46">
            <a:extLst>
              <a:ext uri="{FF2B5EF4-FFF2-40B4-BE49-F238E27FC236}">
                <a16:creationId xmlns:a16="http://schemas.microsoft.com/office/drawing/2014/main" id="{A54276A6-EA1B-1D90-1F64-B2BF059863BF}"/>
              </a:ext>
            </a:extLst>
          </p:cNvPr>
          <p:cNvSpPr txBox="1"/>
          <p:nvPr/>
        </p:nvSpPr>
        <p:spPr>
          <a:xfrm>
            <a:off x="6478707" y="6471819"/>
            <a:ext cx="97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Erreurs</a:t>
            </a:r>
          </a:p>
        </p:txBody>
      </p:sp>
    </p:spTree>
    <p:extLst>
      <p:ext uri="{BB962C8B-B14F-4D97-AF65-F5344CB8AC3E}">
        <p14:creationId xmlns:p14="http://schemas.microsoft.com/office/powerpoint/2010/main" val="1370392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26</a:t>
            </a:fld>
            <a:endParaRPr lang="en-US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69A704-F387-8322-47E6-1ED14E161F11}"/>
              </a:ext>
            </a:extLst>
          </p:cNvPr>
          <p:cNvSpPr txBox="1"/>
          <p:nvPr/>
        </p:nvSpPr>
        <p:spPr>
          <a:xfrm>
            <a:off x="47633" y="61758"/>
            <a:ext cx="906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5. Exigences de sécurité. OWASP.</a:t>
            </a:r>
            <a:endParaRPr lang="fr-FR" dirty="0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8C439475-2682-4A49-B361-6C6ABB8E0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96" y="523423"/>
            <a:ext cx="6053435" cy="5724444"/>
          </a:xfrm>
          <a:prstGeom prst="rect">
            <a:avLst/>
          </a:prstGeom>
        </p:spPr>
      </p:pic>
      <p:sp>
        <p:nvSpPr>
          <p:cNvPr id="29" name="TextBox 46">
            <a:extLst>
              <a:ext uri="{FF2B5EF4-FFF2-40B4-BE49-F238E27FC236}">
                <a16:creationId xmlns:a16="http://schemas.microsoft.com/office/drawing/2014/main" id="{3DBF28DC-DC3A-0DE4-ABC2-BEFE2C9167A5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EAC7A80-844E-15C2-6582-85B84F04A0AD}"/>
              </a:ext>
            </a:extLst>
          </p:cNvPr>
          <p:cNvSpPr/>
          <p:nvPr/>
        </p:nvSpPr>
        <p:spPr>
          <a:xfrm>
            <a:off x="9731648" y="649760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4C6DB5-A0AD-F764-DA38-081543390886}"/>
              </a:ext>
            </a:extLst>
          </p:cNvPr>
          <p:cNvSpPr/>
          <p:nvPr/>
        </p:nvSpPr>
        <p:spPr>
          <a:xfrm>
            <a:off x="6059379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AD72B2-4425-481E-7E56-CA4F66F6DE60}"/>
              </a:ext>
            </a:extLst>
          </p:cNvPr>
          <p:cNvSpPr/>
          <p:nvPr/>
        </p:nvSpPr>
        <p:spPr>
          <a:xfrm>
            <a:off x="4207215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BCE6461-CBC8-1568-5B50-D938CE431503}"/>
              </a:ext>
            </a:extLst>
          </p:cNvPr>
          <p:cNvSpPr/>
          <p:nvPr/>
        </p:nvSpPr>
        <p:spPr>
          <a:xfrm>
            <a:off x="484296" y="650390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TextBox 46">
            <a:extLst>
              <a:ext uri="{FF2B5EF4-FFF2-40B4-BE49-F238E27FC236}">
                <a16:creationId xmlns:a16="http://schemas.microsoft.com/office/drawing/2014/main" id="{6C52285A-D0DA-ACD0-A1BB-C02468CCCCC7}"/>
              </a:ext>
            </a:extLst>
          </p:cNvPr>
          <p:cNvSpPr txBox="1"/>
          <p:nvPr/>
        </p:nvSpPr>
        <p:spPr>
          <a:xfrm>
            <a:off x="4507654" y="6474555"/>
            <a:ext cx="10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Like, Dislike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A73278B-FD8D-8379-1AF5-0A42EF3F0548}"/>
              </a:ext>
            </a:extLst>
          </p:cNvPr>
          <p:cNvSpPr/>
          <p:nvPr/>
        </p:nvSpPr>
        <p:spPr>
          <a:xfrm>
            <a:off x="7898037" y="6502319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extBox 46">
            <a:extLst>
              <a:ext uri="{FF2B5EF4-FFF2-40B4-BE49-F238E27FC236}">
                <a16:creationId xmlns:a16="http://schemas.microsoft.com/office/drawing/2014/main" id="{663ED45D-A771-2370-76CE-7C4DF2A81E23}"/>
              </a:ext>
            </a:extLst>
          </p:cNvPr>
          <p:cNvSpPr txBox="1"/>
          <p:nvPr/>
        </p:nvSpPr>
        <p:spPr>
          <a:xfrm>
            <a:off x="10142609" y="6464207"/>
            <a:ext cx="105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4D7A9A6D-7C6A-C416-3EA7-6DDBB824072B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CC36433-1D1F-7BB2-145D-40DB55AC8983}"/>
              </a:ext>
            </a:extLst>
          </p:cNvPr>
          <p:cNvSpPr/>
          <p:nvPr/>
        </p:nvSpPr>
        <p:spPr>
          <a:xfrm>
            <a:off x="2345754" y="6505056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4168B6DF-5920-BDA5-33BD-42A55129F99C}"/>
              </a:ext>
            </a:extLst>
          </p:cNvPr>
          <p:cNvSpPr txBox="1"/>
          <p:nvPr/>
        </p:nvSpPr>
        <p:spPr>
          <a:xfrm>
            <a:off x="2822784" y="6474555"/>
            <a:ext cx="7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CRUD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CA9B4416-F2B2-D6C5-5216-46A6D252BC93}"/>
              </a:ext>
            </a:extLst>
          </p:cNvPr>
          <p:cNvSpPr txBox="1"/>
          <p:nvPr/>
        </p:nvSpPr>
        <p:spPr>
          <a:xfrm>
            <a:off x="8347210" y="6471819"/>
            <a:ext cx="87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Owasp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9BAD4A55-54C2-2DD8-BE45-19919E44A4B6}"/>
              </a:ext>
            </a:extLst>
          </p:cNvPr>
          <p:cNvSpPr txBox="1"/>
          <p:nvPr/>
        </p:nvSpPr>
        <p:spPr>
          <a:xfrm>
            <a:off x="6478707" y="6471819"/>
            <a:ext cx="97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Erreurs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B1317D75-552E-BF33-89E4-44BCD9A95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106" y="3625710"/>
            <a:ext cx="4721432" cy="1860347"/>
          </a:xfrm>
          <a:prstGeom prst="rect">
            <a:avLst/>
          </a:prstGeom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7C7A14EB-8B49-8FCB-03CF-99FF85F67722}"/>
              </a:ext>
            </a:extLst>
          </p:cNvPr>
          <p:cNvSpPr txBox="1"/>
          <p:nvPr/>
        </p:nvSpPr>
        <p:spPr>
          <a:xfrm>
            <a:off x="7208943" y="1316854"/>
            <a:ext cx="4189359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Eviter les erreurs de sécurité CORS.</a:t>
            </a:r>
          </a:p>
          <a:p>
            <a:endParaRPr lang="fr-FR" dirty="0"/>
          </a:p>
          <a:p>
            <a:r>
              <a:rPr lang="fr-FR" sz="1400" b="0" dirty="0">
                <a:effectLst/>
                <a:latin typeface="Consolas" panose="020B0609020204030204" pitchFamily="49" charset="0"/>
              </a:rPr>
              <a:t>Le CORS définit comment les serveurs et les navigateurs interagissent, en spécifiant quelles ressources peuvent être demandées de manière légitime</a:t>
            </a:r>
          </a:p>
          <a:p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439835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27</a:t>
            </a:fld>
            <a:endParaRPr lang="en-US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69A704-F387-8322-47E6-1ED14E161F11}"/>
              </a:ext>
            </a:extLst>
          </p:cNvPr>
          <p:cNvSpPr txBox="1"/>
          <p:nvPr/>
        </p:nvSpPr>
        <p:spPr>
          <a:xfrm>
            <a:off x="47633" y="61758"/>
            <a:ext cx="906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5. Exigences de sécurité. OWASP.</a:t>
            </a: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609C734-E421-65A2-01FC-82CBC84C741D}"/>
              </a:ext>
            </a:extLst>
          </p:cNvPr>
          <p:cNvSpPr txBox="1"/>
          <p:nvPr/>
        </p:nvSpPr>
        <p:spPr>
          <a:xfrm>
            <a:off x="1426823" y="880533"/>
            <a:ext cx="1201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Helmet.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D35DB5C-58F3-CE18-ED78-ED93D24A59DA}"/>
              </a:ext>
            </a:extLst>
          </p:cNvPr>
          <p:cNvSpPr txBox="1"/>
          <p:nvPr/>
        </p:nvSpPr>
        <p:spPr>
          <a:xfrm>
            <a:off x="4241737" y="880533"/>
            <a:ext cx="7209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ahnschrift SemiLight Condensed" panose="020B0502040204020203" pitchFamily="34" charset="0"/>
              </a:rPr>
              <a:t>1. </a:t>
            </a:r>
            <a:r>
              <a:rPr lang="fr-FR" sz="2000" dirty="0">
                <a:solidFill>
                  <a:srgbClr val="00B050"/>
                </a:solidFill>
                <a:latin typeface="Bahnschrift SemiLight Condensed" panose="020B0502040204020203" pitchFamily="34" charset="0"/>
              </a:rPr>
              <a:t>CSP</a:t>
            </a:r>
            <a:r>
              <a:rPr lang="fr-FR" sz="1400" dirty="0">
                <a:latin typeface="Bahnschrift SemiLight Condensed" panose="020B0502040204020203" pitchFamily="34" charset="0"/>
              </a:rPr>
              <a:t> </a:t>
            </a:r>
            <a:r>
              <a:rPr lang="fr-FR" sz="1600" dirty="0">
                <a:latin typeface="Bahnschrift SemiLight Condensed" panose="020B0502040204020203" pitchFamily="34" charset="0"/>
              </a:rPr>
              <a:t>définit l’en-tête Content-Security-Policy pour la protection contre les attaques de type cross-      site scripting et autres injections intersites.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C4CC7A3-B008-DC0B-FE40-1FEC326AC6B8}"/>
              </a:ext>
            </a:extLst>
          </p:cNvPr>
          <p:cNvSpPr txBox="1"/>
          <p:nvPr/>
        </p:nvSpPr>
        <p:spPr>
          <a:xfrm>
            <a:off x="4221114" y="1477686"/>
            <a:ext cx="7209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ahnschrift SemiLight Condensed" panose="020B0502040204020203" pitchFamily="34" charset="0"/>
              </a:rPr>
              <a:t>2. </a:t>
            </a:r>
            <a:r>
              <a:rPr lang="fr-FR" sz="2000" dirty="0">
                <a:solidFill>
                  <a:srgbClr val="00B050"/>
                </a:solidFill>
                <a:latin typeface="Bahnschrift SemiLight Condensed" panose="020B0502040204020203" pitchFamily="34" charset="0"/>
              </a:rPr>
              <a:t>hidePoweredBy</a:t>
            </a:r>
            <a:r>
              <a:rPr lang="fr-FR" sz="1600" dirty="0">
                <a:latin typeface="Bahnschrift SemiLight Condensed" panose="020B0502040204020203" pitchFamily="34" charset="0"/>
              </a:rPr>
              <a:t>  supprime l’en-tête X-Powered-By.</a:t>
            </a:r>
          </a:p>
          <a:p>
            <a:endParaRPr lang="fr-FR" sz="1600" dirty="0">
              <a:latin typeface="Bahnschrift SemiLight Condensed" panose="020B0502040204020203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7E9AAF8-C921-C766-FAB1-1FC2F3243DF8}"/>
              </a:ext>
            </a:extLst>
          </p:cNvPr>
          <p:cNvSpPr txBox="1"/>
          <p:nvPr/>
        </p:nvSpPr>
        <p:spPr>
          <a:xfrm>
            <a:off x="4231425" y="1828618"/>
            <a:ext cx="7209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ahnschrift SemiLight Condensed" panose="020B0502040204020203" pitchFamily="34" charset="0"/>
              </a:rPr>
              <a:t>3. </a:t>
            </a:r>
            <a:r>
              <a:rPr lang="fr-FR" sz="2000" dirty="0">
                <a:solidFill>
                  <a:srgbClr val="00B050"/>
                </a:solidFill>
                <a:latin typeface="Bahnschrift SemiLight Condensed" panose="020B0502040204020203" pitchFamily="34" charset="0"/>
              </a:rPr>
              <a:t>hsts</a:t>
            </a:r>
            <a:r>
              <a:rPr lang="fr-FR" sz="1600" dirty="0">
                <a:latin typeface="Bahnschrift SemiLight Condensed" panose="020B0502040204020203" pitchFamily="34" charset="0"/>
              </a:rPr>
              <a:t> définit l’en-tête Strict-Transport-Security qui impose des connexions (HTTP sur SSL/TLS) sécurisées au serveur.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F027DAE-B7E2-3793-A821-0BDD432BFF89}"/>
              </a:ext>
            </a:extLst>
          </p:cNvPr>
          <p:cNvSpPr txBox="1"/>
          <p:nvPr/>
        </p:nvSpPr>
        <p:spPr>
          <a:xfrm>
            <a:off x="4241737" y="2437505"/>
            <a:ext cx="7209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ahnschrift SemiLight Condensed" panose="020B0502040204020203" pitchFamily="34" charset="0"/>
              </a:rPr>
              <a:t>4. </a:t>
            </a:r>
            <a:r>
              <a:rPr lang="fr-FR" sz="2000" dirty="0">
                <a:solidFill>
                  <a:srgbClr val="00B050"/>
                </a:solidFill>
                <a:latin typeface="Bahnschrift SemiLight Condensed" panose="020B0502040204020203" pitchFamily="34" charset="0"/>
              </a:rPr>
              <a:t>ieNoOpen</a:t>
            </a:r>
            <a:r>
              <a:rPr lang="fr-FR" sz="2000" dirty="0">
                <a:latin typeface="Bahnschrift SemiLight Condensed" panose="020B0502040204020203" pitchFamily="34" charset="0"/>
              </a:rPr>
              <a:t> </a:t>
            </a:r>
            <a:r>
              <a:rPr lang="fr-FR" sz="1600" dirty="0">
                <a:latin typeface="Bahnschrift SemiLight Condensed" panose="020B0502040204020203" pitchFamily="34" charset="0"/>
              </a:rPr>
              <a:t>définit X-Download-Options pour IE8+.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A00C055-A234-93FE-B79D-261731540C9A}"/>
              </a:ext>
            </a:extLst>
          </p:cNvPr>
          <p:cNvSpPr txBox="1"/>
          <p:nvPr/>
        </p:nvSpPr>
        <p:spPr>
          <a:xfrm>
            <a:off x="4241737" y="2824800"/>
            <a:ext cx="7701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ahnschrift SemiLight Condensed" panose="020B0502040204020203" pitchFamily="34" charset="0"/>
              </a:rPr>
              <a:t>5. </a:t>
            </a:r>
            <a:r>
              <a:rPr lang="fr-FR" sz="2000" dirty="0">
                <a:solidFill>
                  <a:srgbClr val="00B050"/>
                </a:solidFill>
                <a:latin typeface="Bahnschrift SemiLight Condensed" panose="020B0502040204020203" pitchFamily="34" charset="0"/>
              </a:rPr>
              <a:t>noCache </a:t>
            </a:r>
            <a:r>
              <a:rPr lang="fr-FR" sz="1600" dirty="0">
                <a:latin typeface="Bahnschrift SemiLight Condensed" panose="020B0502040204020203" pitchFamily="34" charset="0"/>
              </a:rPr>
              <a:t>définit des en-têtes Cache-Control et Pragma pour désactiver la mise en cache côté client.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23CB520-1E99-E078-7E72-5AFB00776043}"/>
              </a:ext>
            </a:extLst>
          </p:cNvPr>
          <p:cNvSpPr txBox="1"/>
          <p:nvPr/>
        </p:nvSpPr>
        <p:spPr>
          <a:xfrm>
            <a:off x="4241737" y="3224910"/>
            <a:ext cx="7209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ahnschrift SemiLight Condensed" panose="020B0502040204020203" pitchFamily="34" charset="0"/>
              </a:rPr>
              <a:t>6. </a:t>
            </a:r>
            <a:r>
              <a:rPr lang="fr-FR" sz="2000" dirty="0">
                <a:solidFill>
                  <a:srgbClr val="00B050"/>
                </a:solidFill>
                <a:latin typeface="Bahnschrift SemiLight Condensed" panose="020B0502040204020203" pitchFamily="34" charset="0"/>
              </a:rPr>
              <a:t>noSniff </a:t>
            </a:r>
            <a:r>
              <a:rPr lang="fr-FR" sz="1600" dirty="0">
                <a:latin typeface="Bahnschrift SemiLight Condensed" panose="020B0502040204020203" pitchFamily="34" charset="0"/>
              </a:rPr>
              <a:t>définit X-Content-Type-Options pour protéger les navigateurs du reniflage du code MIME d’une réponse à partir du type de contenu déclaré .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EF5C355-9762-7758-EC20-C8B6D450F897}"/>
              </a:ext>
            </a:extLst>
          </p:cNvPr>
          <p:cNvSpPr txBox="1"/>
          <p:nvPr/>
        </p:nvSpPr>
        <p:spPr>
          <a:xfrm>
            <a:off x="4241737" y="3896489"/>
            <a:ext cx="7209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ahnschrift SemiLight Condensed" panose="020B0502040204020203" pitchFamily="34" charset="0"/>
              </a:rPr>
              <a:t>7. </a:t>
            </a:r>
            <a:r>
              <a:rPr lang="fr-FR" sz="2000" dirty="0">
                <a:solidFill>
                  <a:srgbClr val="00B050"/>
                </a:solidFill>
                <a:latin typeface="Bahnschrift SemiLight Condensed" panose="020B0502040204020203" pitchFamily="34" charset="0"/>
              </a:rPr>
              <a:t>frameguard </a:t>
            </a:r>
            <a:r>
              <a:rPr lang="fr-FR" sz="1600" dirty="0">
                <a:latin typeface="Bahnschrift SemiLight Condensed" panose="020B0502040204020203" pitchFamily="34" charset="0"/>
              </a:rPr>
              <a:t>définit l’en-tête X-Frame-Options pour fournir une protection clickjacking.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84BC8B9-D740-DE75-370F-F25980A7EF27}"/>
              </a:ext>
            </a:extLst>
          </p:cNvPr>
          <p:cNvSpPr txBox="1"/>
          <p:nvPr/>
        </p:nvSpPr>
        <p:spPr>
          <a:xfrm>
            <a:off x="4241737" y="4347617"/>
            <a:ext cx="7209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Bahnschrift SemiLight Condensed" panose="020B0502040204020203" pitchFamily="34" charset="0"/>
              </a:rPr>
              <a:t>8. </a:t>
            </a:r>
            <a:r>
              <a:rPr lang="fr-FR" sz="2000" dirty="0">
                <a:solidFill>
                  <a:srgbClr val="00B050"/>
                </a:solidFill>
                <a:latin typeface="Bahnschrift SemiLight Condensed" panose="020B0502040204020203" pitchFamily="34" charset="0"/>
              </a:rPr>
              <a:t>xssFilter </a:t>
            </a:r>
            <a:r>
              <a:rPr lang="fr-FR" sz="1600" dirty="0">
                <a:latin typeface="Bahnschrift SemiLight Condensed" panose="020B0502040204020203" pitchFamily="34" charset="0"/>
              </a:rPr>
              <a:t>définit X-XSS-Protection afin d’activer le filtre de script intersites (XSS) dans les navigateurs Web les plus récents.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8DFD3067-F282-0705-8755-E9794F48CF0B}"/>
              </a:ext>
            </a:extLst>
          </p:cNvPr>
          <p:cNvSpPr txBox="1"/>
          <p:nvPr/>
        </p:nvSpPr>
        <p:spPr>
          <a:xfrm>
            <a:off x="418753" y="4000112"/>
            <a:ext cx="37056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Bahnschrift SemiLight Condensed" panose="020B0502040204020203" pitchFamily="34" charset="0"/>
              </a:rPr>
              <a:t>Owasp:  Protège contre: </a:t>
            </a:r>
          </a:p>
          <a:p>
            <a:r>
              <a:rPr lang="fr-FR" sz="1600" dirty="0">
                <a:latin typeface="Bahnschrift SemiLight Condensed" panose="020B0502040204020203" pitchFamily="34" charset="0"/>
              </a:rPr>
              <a:t>1 – Injection</a:t>
            </a:r>
          </a:p>
          <a:p>
            <a:r>
              <a:rPr lang="fr-FR" sz="1600" dirty="0">
                <a:latin typeface="Bahnschrift SemiLight Condensed" panose="020B0502040204020203" pitchFamily="34" charset="0"/>
              </a:rPr>
              <a:t>6- Mauvaise configuration de sécurité</a:t>
            </a:r>
          </a:p>
          <a:p>
            <a:r>
              <a:rPr lang="fr-FR" sz="1600" dirty="0">
                <a:latin typeface="Bahnschrift SemiLight Condensed" panose="020B0502040204020203" pitchFamily="34" charset="0"/>
              </a:rPr>
              <a:t>7-Faille contre XSS</a:t>
            </a:r>
          </a:p>
          <a:p>
            <a:pPr marL="342900" indent="-342900">
              <a:buAutoNum type="arabicPeriod"/>
            </a:pPr>
            <a:endParaRPr lang="fr-FR" sz="1600" dirty="0">
              <a:latin typeface="Bahnschrift SemiLight Condensed" panose="020B0502040204020203" pitchFamily="34" charset="0"/>
            </a:endParaRPr>
          </a:p>
          <a:p>
            <a:pPr marL="342900" indent="-342900">
              <a:buAutoNum type="arabicPeriod"/>
            </a:pPr>
            <a:endParaRPr lang="fr-FR" sz="1600" dirty="0">
              <a:latin typeface="Bahnschrift SemiLight Condensed" panose="020B0502040204020203" pitchFamily="34" charset="0"/>
            </a:endParaRP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E37A3CB9-9442-6F26-9F56-CF9CD2748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24" y="1356489"/>
            <a:ext cx="3897069" cy="1878147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AFADBB62-0C89-E716-409E-D0EBFD6A2D37}"/>
              </a:ext>
            </a:extLst>
          </p:cNvPr>
          <p:cNvSpPr/>
          <p:nvPr/>
        </p:nvSpPr>
        <p:spPr>
          <a:xfrm>
            <a:off x="9731648" y="649760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4B6B8E2-05D6-D359-F1E7-399B51E0345A}"/>
              </a:ext>
            </a:extLst>
          </p:cNvPr>
          <p:cNvSpPr/>
          <p:nvPr/>
        </p:nvSpPr>
        <p:spPr>
          <a:xfrm>
            <a:off x="6059379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9F4E3B-D868-C717-5785-6410667E12A4}"/>
              </a:ext>
            </a:extLst>
          </p:cNvPr>
          <p:cNvSpPr/>
          <p:nvPr/>
        </p:nvSpPr>
        <p:spPr>
          <a:xfrm>
            <a:off x="4207215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DA7A1B7-0514-903F-0435-AA8C7C34CD07}"/>
              </a:ext>
            </a:extLst>
          </p:cNvPr>
          <p:cNvSpPr/>
          <p:nvPr/>
        </p:nvSpPr>
        <p:spPr>
          <a:xfrm>
            <a:off x="484296" y="650390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TextBox 46">
            <a:extLst>
              <a:ext uri="{FF2B5EF4-FFF2-40B4-BE49-F238E27FC236}">
                <a16:creationId xmlns:a16="http://schemas.microsoft.com/office/drawing/2014/main" id="{AC6C73D4-B020-03C8-C56E-14C8A2307047}"/>
              </a:ext>
            </a:extLst>
          </p:cNvPr>
          <p:cNvSpPr txBox="1"/>
          <p:nvPr/>
        </p:nvSpPr>
        <p:spPr>
          <a:xfrm>
            <a:off x="4507654" y="6474555"/>
            <a:ext cx="10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Like, Dislike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A77DD4B-FA4D-3E11-7FE4-1BA921AE8BF3}"/>
              </a:ext>
            </a:extLst>
          </p:cNvPr>
          <p:cNvSpPr/>
          <p:nvPr/>
        </p:nvSpPr>
        <p:spPr>
          <a:xfrm>
            <a:off x="7898037" y="6502319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2146D9F4-63D3-35D6-FC18-C887C979193E}"/>
              </a:ext>
            </a:extLst>
          </p:cNvPr>
          <p:cNvSpPr txBox="1"/>
          <p:nvPr/>
        </p:nvSpPr>
        <p:spPr>
          <a:xfrm>
            <a:off x="10142609" y="6464207"/>
            <a:ext cx="105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6D433B9D-EEB8-3543-EA63-66B1F493A881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4B14B6B-D5F3-A338-446C-26FA6D831347}"/>
              </a:ext>
            </a:extLst>
          </p:cNvPr>
          <p:cNvSpPr/>
          <p:nvPr/>
        </p:nvSpPr>
        <p:spPr>
          <a:xfrm>
            <a:off x="2345754" y="6505056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82D08AC8-F39F-61E3-94B0-4B69277B8D29}"/>
              </a:ext>
            </a:extLst>
          </p:cNvPr>
          <p:cNvSpPr txBox="1"/>
          <p:nvPr/>
        </p:nvSpPr>
        <p:spPr>
          <a:xfrm>
            <a:off x="2822784" y="6474555"/>
            <a:ext cx="7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CRUD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7BA72FB1-7D0B-F8BA-B5F8-5D2742B21B7B}"/>
              </a:ext>
            </a:extLst>
          </p:cNvPr>
          <p:cNvSpPr txBox="1"/>
          <p:nvPr/>
        </p:nvSpPr>
        <p:spPr>
          <a:xfrm>
            <a:off x="8347210" y="6471819"/>
            <a:ext cx="87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Owasp</a:t>
            </a:r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230C0048-1045-A921-2347-336F3634441E}"/>
              </a:ext>
            </a:extLst>
          </p:cNvPr>
          <p:cNvSpPr txBox="1"/>
          <p:nvPr/>
        </p:nvSpPr>
        <p:spPr>
          <a:xfrm>
            <a:off x="6478707" y="6471819"/>
            <a:ext cx="97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Erreurs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712D8BED-8E9B-736F-C37E-3EBB5AC5879A}"/>
              </a:ext>
            </a:extLst>
          </p:cNvPr>
          <p:cNvSpPr txBox="1"/>
          <p:nvPr/>
        </p:nvSpPr>
        <p:spPr>
          <a:xfrm>
            <a:off x="6123785" y="407078"/>
            <a:ext cx="4087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Helmet.  15 petits middlewares</a:t>
            </a:r>
          </a:p>
        </p:txBody>
      </p:sp>
    </p:spTree>
    <p:extLst>
      <p:ext uri="{BB962C8B-B14F-4D97-AF65-F5344CB8AC3E}">
        <p14:creationId xmlns:p14="http://schemas.microsoft.com/office/powerpoint/2010/main" val="39737638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 50">
            <a:extLst>
              <a:ext uri="{FF2B5EF4-FFF2-40B4-BE49-F238E27FC236}">
                <a16:creationId xmlns:a16="http://schemas.microsoft.com/office/drawing/2014/main" id="{D3AE4585-654C-DCA8-1C6A-6EB295B71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50" y="522900"/>
            <a:ext cx="5343657" cy="591842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28</a:t>
            </a:fld>
            <a:endParaRPr lang="en-US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69A704-F387-8322-47E6-1ED14E161F11}"/>
              </a:ext>
            </a:extLst>
          </p:cNvPr>
          <p:cNvSpPr txBox="1"/>
          <p:nvPr/>
        </p:nvSpPr>
        <p:spPr>
          <a:xfrm>
            <a:off x="47633" y="61758"/>
            <a:ext cx="906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5. Exigences de sécurité. OWASP.</a:t>
            </a: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609C734-E421-65A2-01FC-82CBC84C741D}"/>
              </a:ext>
            </a:extLst>
          </p:cNvPr>
          <p:cNvSpPr txBox="1"/>
          <p:nvPr/>
        </p:nvSpPr>
        <p:spPr>
          <a:xfrm>
            <a:off x="6764886" y="408543"/>
            <a:ext cx="4036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Express-mongo-sanitize.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8DFD3067-F282-0705-8755-E9794F48CF0B}"/>
              </a:ext>
            </a:extLst>
          </p:cNvPr>
          <p:cNvSpPr txBox="1"/>
          <p:nvPr/>
        </p:nvSpPr>
        <p:spPr>
          <a:xfrm>
            <a:off x="6706519" y="4782571"/>
            <a:ext cx="37056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Bahnschrift SemiLight Condensed" panose="020B0502040204020203" pitchFamily="34" charset="0"/>
              </a:rPr>
              <a:t>Owasp:  Protège contre: </a:t>
            </a:r>
          </a:p>
          <a:p>
            <a:r>
              <a:rPr lang="fr-FR" sz="1600" dirty="0">
                <a:latin typeface="Bahnschrift SemiLight Condensed" panose="020B0502040204020203" pitchFamily="34" charset="0"/>
              </a:rPr>
              <a:t>1 – Injection</a:t>
            </a:r>
          </a:p>
          <a:p>
            <a:r>
              <a:rPr lang="fr-FR" sz="1600" dirty="0">
                <a:latin typeface="Bahnschrift SemiLight Condensed" panose="020B0502040204020203" pitchFamily="34" charset="0"/>
              </a:rPr>
              <a:t>6- Mauvaise configuration de sécurité</a:t>
            </a:r>
          </a:p>
          <a:p>
            <a:r>
              <a:rPr lang="fr-FR" sz="1600" dirty="0">
                <a:latin typeface="Bahnschrift SemiLight Condensed" panose="020B0502040204020203" pitchFamily="34" charset="0"/>
              </a:rPr>
              <a:t>7-Faille XSS</a:t>
            </a:r>
          </a:p>
          <a:p>
            <a:endParaRPr lang="fr-FR" sz="1600" dirty="0">
              <a:latin typeface="Bahnschrift SemiLight Condensed" panose="020B0502040204020203" pitchFamily="34" charset="0"/>
            </a:endParaRPr>
          </a:p>
          <a:p>
            <a:pPr marL="342900" indent="-342900">
              <a:buAutoNum type="arabicPeriod"/>
            </a:pPr>
            <a:endParaRPr lang="fr-FR" sz="1600" dirty="0">
              <a:latin typeface="Bahnschrift SemiLight Condensed" panose="020B0502040204020203" pitchFamily="34" charset="0"/>
            </a:endParaRPr>
          </a:p>
          <a:p>
            <a:pPr marL="342900" indent="-342900">
              <a:buAutoNum type="arabicPeriod"/>
            </a:pPr>
            <a:endParaRPr lang="fr-FR" sz="1600" dirty="0">
              <a:latin typeface="Bahnschrift SemiLight Condensed" panose="020B0502040204020203" pitchFamily="34" charset="0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DF94A63-C1CE-99C2-D7FE-4DA3E7DA2D06}"/>
              </a:ext>
            </a:extLst>
          </p:cNvPr>
          <p:cNvSpPr txBox="1"/>
          <p:nvPr/>
        </p:nvSpPr>
        <p:spPr>
          <a:xfrm>
            <a:off x="6764886" y="846537"/>
            <a:ext cx="504237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Bahnschrift SemiLight Condensed" panose="020B0502040204020203" pitchFamily="34" charset="0"/>
              </a:rPr>
              <a:t>Nettoie les données reçues et  supprime toutes les clés incriminées ou remplace les caractères par des caractère "sûrs".</a:t>
            </a:r>
          </a:p>
          <a:p>
            <a:endParaRPr lang="fr-FR" sz="1600" dirty="0">
              <a:latin typeface="Bahnschrift SemiLight Condensed" panose="020B0502040204020203" pitchFamily="34" charset="0"/>
            </a:endParaRPr>
          </a:p>
          <a:p>
            <a:r>
              <a:rPr kumimoji="0" lang="fr-FR" altLang="fr-FR" sz="1600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Le plus notoire est l'opérateur $where, qui peut exécuter du JavaScript arbitraire sur la base de données.</a:t>
            </a:r>
            <a:r>
              <a:rPr kumimoji="0" lang="fr-FR" altLang="fr-FR" sz="100" b="0" i="0" u="none" strike="noStrike" cap="none" normalizeH="0" baseline="0" dirty="0">
                <a:ln>
                  <a:noFill/>
                </a:ln>
                <a:effectLst/>
                <a:latin typeface="Bahnschrift Condensed" panose="020B0502040204020203" pitchFamily="34" charset="0"/>
              </a:rPr>
              <a:t> </a:t>
            </a:r>
            <a:endParaRPr kumimoji="0" lang="fr-FR" altLang="fr-FR" sz="1200" b="0" i="0" u="none" strike="noStrike" cap="none" normalizeH="0" baseline="0" dirty="0">
              <a:ln>
                <a:noFill/>
              </a:ln>
              <a:effectLst/>
              <a:latin typeface="Bahnschrift Condensed" panose="020B0502040204020203" pitchFamily="34" charset="0"/>
            </a:endParaRPr>
          </a:p>
          <a:p>
            <a:endParaRPr lang="fr-FR" sz="1600" dirty="0">
              <a:latin typeface="Bahnschrift SemiLight Condensed" panose="020B0502040204020203" pitchFamily="34" charset="0"/>
            </a:endParaRPr>
          </a:p>
          <a:p>
            <a:endParaRPr lang="fr-FR" sz="1600" dirty="0">
              <a:latin typeface="Bahnschrift SemiLight Condensed" panose="020B0502040204020203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995121B-D1B9-EA1D-00A9-326CBA8ECF3F}"/>
              </a:ext>
            </a:extLst>
          </p:cNvPr>
          <p:cNvSpPr txBox="1"/>
          <p:nvPr/>
        </p:nvSpPr>
        <p:spPr>
          <a:xfrm>
            <a:off x="4838283" y="717041"/>
            <a:ext cx="1019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app.js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470CDC5-A07F-9B42-5A7E-AB8CEB8AF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510"/>
            <a:ext cx="65" cy="26417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TextBox 46">
            <a:extLst>
              <a:ext uri="{FF2B5EF4-FFF2-40B4-BE49-F238E27FC236}">
                <a16:creationId xmlns:a16="http://schemas.microsoft.com/office/drawing/2014/main" id="{7406FD95-D78A-39D0-086B-0495C6A28A2D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49BAB1E-57AE-3579-2768-F015DE72A4BA}"/>
              </a:ext>
            </a:extLst>
          </p:cNvPr>
          <p:cNvSpPr/>
          <p:nvPr/>
        </p:nvSpPr>
        <p:spPr>
          <a:xfrm>
            <a:off x="9731648" y="649760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91F10BE-DF59-95AA-181A-5342F93F13C3}"/>
              </a:ext>
            </a:extLst>
          </p:cNvPr>
          <p:cNvSpPr/>
          <p:nvPr/>
        </p:nvSpPr>
        <p:spPr>
          <a:xfrm>
            <a:off x="6059379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F9F7B3-A5E1-4777-A6D3-4B60B0D519DF}"/>
              </a:ext>
            </a:extLst>
          </p:cNvPr>
          <p:cNvSpPr/>
          <p:nvPr/>
        </p:nvSpPr>
        <p:spPr>
          <a:xfrm>
            <a:off x="4207215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6C8905E-48C9-2AEF-EEF7-82C045ABA5F9}"/>
              </a:ext>
            </a:extLst>
          </p:cNvPr>
          <p:cNvSpPr/>
          <p:nvPr/>
        </p:nvSpPr>
        <p:spPr>
          <a:xfrm>
            <a:off x="484296" y="650390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TextBox 46">
            <a:extLst>
              <a:ext uri="{FF2B5EF4-FFF2-40B4-BE49-F238E27FC236}">
                <a16:creationId xmlns:a16="http://schemas.microsoft.com/office/drawing/2014/main" id="{F62C95EC-73D5-84EC-0C9E-7134B532D176}"/>
              </a:ext>
            </a:extLst>
          </p:cNvPr>
          <p:cNvSpPr txBox="1"/>
          <p:nvPr/>
        </p:nvSpPr>
        <p:spPr>
          <a:xfrm>
            <a:off x="4507654" y="6474555"/>
            <a:ext cx="10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Like, Dislike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420F090-045B-692C-E03B-D53285F231E6}"/>
              </a:ext>
            </a:extLst>
          </p:cNvPr>
          <p:cNvSpPr/>
          <p:nvPr/>
        </p:nvSpPr>
        <p:spPr>
          <a:xfrm>
            <a:off x="7898037" y="6502319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TextBox 46">
            <a:extLst>
              <a:ext uri="{FF2B5EF4-FFF2-40B4-BE49-F238E27FC236}">
                <a16:creationId xmlns:a16="http://schemas.microsoft.com/office/drawing/2014/main" id="{DA7EB3BC-E1B5-7890-EF93-CC9B8088F907}"/>
              </a:ext>
            </a:extLst>
          </p:cNvPr>
          <p:cNvSpPr txBox="1"/>
          <p:nvPr/>
        </p:nvSpPr>
        <p:spPr>
          <a:xfrm>
            <a:off x="10142609" y="6464207"/>
            <a:ext cx="105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40" name="TextBox 46">
            <a:extLst>
              <a:ext uri="{FF2B5EF4-FFF2-40B4-BE49-F238E27FC236}">
                <a16:creationId xmlns:a16="http://schemas.microsoft.com/office/drawing/2014/main" id="{F2D9FA55-7FAA-FF16-A1E2-E3B523CB51BE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0C3FCCB-792B-2D47-7AD3-C0CD1A6DFD6B}"/>
              </a:ext>
            </a:extLst>
          </p:cNvPr>
          <p:cNvSpPr/>
          <p:nvPr/>
        </p:nvSpPr>
        <p:spPr>
          <a:xfrm>
            <a:off x="2345754" y="6505056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004EE063-A441-EBFA-D035-268B8BF42A1B}"/>
              </a:ext>
            </a:extLst>
          </p:cNvPr>
          <p:cNvSpPr txBox="1"/>
          <p:nvPr/>
        </p:nvSpPr>
        <p:spPr>
          <a:xfrm>
            <a:off x="2822784" y="6474555"/>
            <a:ext cx="7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CRUD</a:t>
            </a:r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313D175C-2761-F176-D27F-0028B3864F7B}"/>
              </a:ext>
            </a:extLst>
          </p:cNvPr>
          <p:cNvSpPr txBox="1"/>
          <p:nvPr/>
        </p:nvSpPr>
        <p:spPr>
          <a:xfrm>
            <a:off x="8347210" y="6471819"/>
            <a:ext cx="87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Owasp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5C31CA76-E907-E505-F8A7-C1454324D5CD}"/>
              </a:ext>
            </a:extLst>
          </p:cNvPr>
          <p:cNvSpPr txBox="1"/>
          <p:nvPr/>
        </p:nvSpPr>
        <p:spPr>
          <a:xfrm>
            <a:off x="6478707" y="6471819"/>
            <a:ext cx="97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Erreurs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89CA29F7-4CE7-803C-52E9-94B977B0FEF9}"/>
              </a:ext>
            </a:extLst>
          </p:cNvPr>
          <p:cNvSpPr txBox="1"/>
          <p:nvPr/>
        </p:nvSpPr>
        <p:spPr>
          <a:xfrm>
            <a:off x="6764886" y="3703515"/>
            <a:ext cx="4460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xss-clean.   Filtre de script intersites  xss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42644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30">
            <a:extLst>
              <a:ext uri="{FF2B5EF4-FFF2-40B4-BE49-F238E27FC236}">
                <a16:creationId xmlns:a16="http://schemas.microsoft.com/office/drawing/2014/main" id="{978052A1-AB78-D8BE-CCDB-AB1CB1B1F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50" y="522900"/>
            <a:ext cx="5343657" cy="591842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29</a:t>
            </a:fld>
            <a:endParaRPr lang="en-US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69A704-F387-8322-47E6-1ED14E161F11}"/>
              </a:ext>
            </a:extLst>
          </p:cNvPr>
          <p:cNvSpPr txBox="1"/>
          <p:nvPr/>
        </p:nvSpPr>
        <p:spPr>
          <a:xfrm>
            <a:off x="47633" y="61758"/>
            <a:ext cx="5290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5. Exigences de sécurité. OWASP.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995121B-D1B9-EA1D-00A9-326CBA8ECF3F}"/>
              </a:ext>
            </a:extLst>
          </p:cNvPr>
          <p:cNvSpPr txBox="1"/>
          <p:nvPr/>
        </p:nvSpPr>
        <p:spPr>
          <a:xfrm>
            <a:off x="4877431" y="803589"/>
            <a:ext cx="1019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app.js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470CDC5-A07F-9B42-5A7E-AB8CEB8AF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510"/>
            <a:ext cx="65" cy="26417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TextBox 46">
            <a:extLst>
              <a:ext uri="{FF2B5EF4-FFF2-40B4-BE49-F238E27FC236}">
                <a16:creationId xmlns:a16="http://schemas.microsoft.com/office/drawing/2014/main" id="{7406FD95-D78A-39D0-086B-0495C6A28A2D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49BAB1E-57AE-3579-2768-F015DE72A4BA}"/>
              </a:ext>
            </a:extLst>
          </p:cNvPr>
          <p:cNvSpPr/>
          <p:nvPr/>
        </p:nvSpPr>
        <p:spPr>
          <a:xfrm>
            <a:off x="9731648" y="649760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91F10BE-DF59-95AA-181A-5342F93F13C3}"/>
              </a:ext>
            </a:extLst>
          </p:cNvPr>
          <p:cNvSpPr/>
          <p:nvPr/>
        </p:nvSpPr>
        <p:spPr>
          <a:xfrm>
            <a:off x="6059379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F9F7B3-A5E1-4777-A6D3-4B60B0D519DF}"/>
              </a:ext>
            </a:extLst>
          </p:cNvPr>
          <p:cNvSpPr/>
          <p:nvPr/>
        </p:nvSpPr>
        <p:spPr>
          <a:xfrm>
            <a:off x="4207215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6C8905E-48C9-2AEF-EEF7-82C045ABA5F9}"/>
              </a:ext>
            </a:extLst>
          </p:cNvPr>
          <p:cNvSpPr/>
          <p:nvPr/>
        </p:nvSpPr>
        <p:spPr>
          <a:xfrm>
            <a:off x="484296" y="650390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TextBox 46">
            <a:extLst>
              <a:ext uri="{FF2B5EF4-FFF2-40B4-BE49-F238E27FC236}">
                <a16:creationId xmlns:a16="http://schemas.microsoft.com/office/drawing/2014/main" id="{F62C95EC-73D5-84EC-0C9E-7134B532D176}"/>
              </a:ext>
            </a:extLst>
          </p:cNvPr>
          <p:cNvSpPr txBox="1"/>
          <p:nvPr/>
        </p:nvSpPr>
        <p:spPr>
          <a:xfrm>
            <a:off x="4507654" y="6474555"/>
            <a:ext cx="10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Like, Dislike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420F090-045B-692C-E03B-D53285F231E6}"/>
              </a:ext>
            </a:extLst>
          </p:cNvPr>
          <p:cNvSpPr/>
          <p:nvPr/>
        </p:nvSpPr>
        <p:spPr>
          <a:xfrm>
            <a:off x="7898037" y="6502319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TextBox 46">
            <a:extLst>
              <a:ext uri="{FF2B5EF4-FFF2-40B4-BE49-F238E27FC236}">
                <a16:creationId xmlns:a16="http://schemas.microsoft.com/office/drawing/2014/main" id="{DA7EB3BC-E1B5-7890-EF93-CC9B8088F907}"/>
              </a:ext>
            </a:extLst>
          </p:cNvPr>
          <p:cNvSpPr txBox="1"/>
          <p:nvPr/>
        </p:nvSpPr>
        <p:spPr>
          <a:xfrm>
            <a:off x="10142609" y="6464207"/>
            <a:ext cx="105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40" name="TextBox 46">
            <a:extLst>
              <a:ext uri="{FF2B5EF4-FFF2-40B4-BE49-F238E27FC236}">
                <a16:creationId xmlns:a16="http://schemas.microsoft.com/office/drawing/2014/main" id="{F2D9FA55-7FAA-FF16-A1E2-E3B523CB51BE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0C3FCCB-792B-2D47-7AD3-C0CD1A6DFD6B}"/>
              </a:ext>
            </a:extLst>
          </p:cNvPr>
          <p:cNvSpPr/>
          <p:nvPr/>
        </p:nvSpPr>
        <p:spPr>
          <a:xfrm>
            <a:off x="2345754" y="6505056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004EE063-A441-EBFA-D035-268B8BF42A1B}"/>
              </a:ext>
            </a:extLst>
          </p:cNvPr>
          <p:cNvSpPr txBox="1"/>
          <p:nvPr/>
        </p:nvSpPr>
        <p:spPr>
          <a:xfrm>
            <a:off x="2822784" y="6474555"/>
            <a:ext cx="7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CRUD</a:t>
            </a:r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313D175C-2761-F176-D27F-0028B3864F7B}"/>
              </a:ext>
            </a:extLst>
          </p:cNvPr>
          <p:cNvSpPr txBox="1"/>
          <p:nvPr/>
        </p:nvSpPr>
        <p:spPr>
          <a:xfrm>
            <a:off x="8347210" y="6471819"/>
            <a:ext cx="87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Owasp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5C31CA76-E907-E505-F8A7-C1454324D5CD}"/>
              </a:ext>
            </a:extLst>
          </p:cNvPr>
          <p:cNvSpPr txBox="1"/>
          <p:nvPr/>
        </p:nvSpPr>
        <p:spPr>
          <a:xfrm>
            <a:off x="6478707" y="6471819"/>
            <a:ext cx="97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Erreurs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FB988FE-6628-89F6-53D9-71D0FAA149DF}"/>
              </a:ext>
            </a:extLst>
          </p:cNvPr>
          <p:cNvSpPr txBox="1"/>
          <p:nvPr/>
        </p:nvSpPr>
        <p:spPr>
          <a:xfrm>
            <a:off x="8786042" y="77543"/>
            <a:ext cx="1019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hpp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8AC8DB9-8454-9ABC-D6C4-6D8DC73821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911"/>
          <a:stretch/>
        </p:blipFill>
        <p:spPr>
          <a:xfrm>
            <a:off x="7097539" y="442499"/>
            <a:ext cx="4100430" cy="58721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DC46D6E-1B26-3E18-6E8D-FEBEF32090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021"/>
          <a:stretch/>
        </p:blipFill>
        <p:spPr>
          <a:xfrm>
            <a:off x="7096116" y="1022098"/>
            <a:ext cx="4100431" cy="559111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581E714A-E44C-FEEB-BDC0-DCAB3E063C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64004"/>
          <a:stretch/>
        </p:blipFill>
        <p:spPr>
          <a:xfrm>
            <a:off x="7096120" y="1526775"/>
            <a:ext cx="4100427" cy="48017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61420F8E-4C38-25B2-EB9B-7F33233585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499" b="16588"/>
          <a:stretch/>
        </p:blipFill>
        <p:spPr>
          <a:xfrm>
            <a:off x="7096115" y="1961819"/>
            <a:ext cx="4100431" cy="55911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07BF307D-1D44-1E00-E6FD-AFD49E6D81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4185"/>
          <a:stretch/>
        </p:blipFill>
        <p:spPr>
          <a:xfrm>
            <a:off x="7096114" y="2479184"/>
            <a:ext cx="4099011" cy="63511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0E748054-C894-0B1B-3723-BB8C0174C4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880"/>
          <a:stretch/>
        </p:blipFill>
        <p:spPr>
          <a:xfrm>
            <a:off x="7096116" y="3083306"/>
            <a:ext cx="4099009" cy="667059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4F74FB7D-9585-3481-9A3F-666105AE106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2113"/>
          <a:stretch/>
        </p:blipFill>
        <p:spPr>
          <a:xfrm>
            <a:off x="7096114" y="3690847"/>
            <a:ext cx="4099010" cy="559111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63B98EFC-BEA5-2B7F-7C5C-02DC1338C7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9139"/>
          <a:stretch/>
        </p:blipFill>
        <p:spPr>
          <a:xfrm>
            <a:off x="7096113" y="4221196"/>
            <a:ext cx="4099008" cy="477078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0B58D2D6-74C9-22D6-66AA-5C88E48D63D4}"/>
              </a:ext>
            </a:extLst>
          </p:cNvPr>
          <p:cNvSpPr txBox="1"/>
          <p:nvPr/>
        </p:nvSpPr>
        <p:spPr>
          <a:xfrm>
            <a:off x="7007575" y="4974747"/>
            <a:ext cx="37056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Bahnschrift SemiLight Condensed" panose="020B0502040204020203" pitchFamily="34" charset="0"/>
              </a:rPr>
              <a:t>Owasp:  Protège contre:</a:t>
            </a:r>
          </a:p>
          <a:p>
            <a:endParaRPr lang="fr-FR" sz="1600" dirty="0">
              <a:latin typeface="Bahnschrift SemiLight Condensed" panose="020B0502040204020203" pitchFamily="34" charset="0"/>
            </a:endParaRPr>
          </a:p>
          <a:p>
            <a:r>
              <a:rPr lang="fr-FR" sz="1600" dirty="0">
                <a:latin typeface="Bahnschrift SemiLight Condensed" panose="020B0502040204020203" pitchFamily="34" charset="0"/>
              </a:rPr>
              <a:t>6- Mauvaise configuration de sécurité</a:t>
            </a:r>
          </a:p>
          <a:p>
            <a:r>
              <a:rPr lang="fr-FR" sz="1600" dirty="0">
                <a:latin typeface="Bahnschrift SemiLight Condensed" panose="020B0502040204020203" pitchFamily="34" charset="0"/>
              </a:rPr>
              <a:t>7-Faille XSS</a:t>
            </a:r>
          </a:p>
          <a:p>
            <a:r>
              <a:rPr lang="fr-FR" sz="1600" dirty="0">
                <a:latin typeface="Bahnschrift SemiLight Condensed" panose="020B0502040204020203" pitchFamily="34" charset="0"/>
              </a:rPr>
              <a:t>9- Utilisation des composants</a:t>
            </a:r>
          </a:p>
          <a:p>
            <a:endParaRPr lang="fr-FR" sz="1600" dirty="0">
              <a:latin typeface="Bahnschrift SemiLight Condensed" panose="020B0502040204020203" pitchFamily="34" charset="0"/>
            </a:endParaRPr>
          </a:p>
          <a:p>
            <a:endParaRPr lang="fr-FR" sz="1600" dirty="0">
              <a:latin typeface="Bahnschrift SemiLight Condensed" panose="020B0502040204020203" pitchFamily="34" charset="0"/>
            </a:endParaRPr>
          </a:p>
          <a:p>
            <a:pPr marL="342900" indent="-342900">
              <a:buAutoNum type="arabicPeriod"/>
            </a:pPr>
            <a:endParaRPr lang="fr-FR" sz="1600" dirty="0">
              <a:latin typeface="Bahnschrift SemiLight Condensed" panose="020B0502040204020203" pitchFamily="34" charset="0"/>
            </a:endParaRPr>
          </a:p>
          <a:p>
            <a:pPr marL="342900" indent="-342900">
              <a:buAutoNum type="arabicPeriod"/>
            </a:pPr>
            <a:endParaRPr lang="fr-FR" sz="1600" dirty="0">
              <a:latin typeface="Bahnschrift Semi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006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3</a:t>
            </a:fld>
            <a:endParaRPr lang="en-US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69A704-F387-8322-47E6-1ED14E161F11}"/>
              </a:ext>
            </a:extLst>
          </p:cNvPr>
          <p:cNvSpPr txBox="1"/>
          <p:nvPr/>
        </p:nvSpPr>
        <p:spPr>
          <a:xfrm>
            <a:off x="447501" y="255134"/>
            <a:ext cx="461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Avant de commencer:  …</a:t>
            </a:r>
          </a:p>
        </p:txBody>
      </p:sp>
      <p:sp>
        <p:nvSpPr>
          <p:cNvPr id="5" name="TextBox 46">
            <a:extLst>
              <a:ext uri="{FF2B5EF4-FFF2-40B4-BE49-F238E27FC236}">
                <a16:creationId xmlns:a16="http://schemas.microsoft.com/office/drawing/2014/main" id="{C2625E59-BA09-A1DD-B471-DE667E8A8EE3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567C859-6E1C-3CFD-AD64-55B87D675D22}"/>
              </a:ext>
            </a:extLst>
          </p:cNvPr>
          <p:cNvSpPr/>
          <p:nvPr/>
        </p:nvSpPr>
        <p:spPr>
          <a:xfrm>
            <a:off x="9731648" y="649760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D8A267-0151-7C2A-1EC0-559B70BC6D05}"/>
              </a:ext>
            </a:extLst>
          </p:cNvPr>
          <p:cNvSpPr/>
          <p:nvPr/>
        </p:nvSpPr>
        <p:spPr>
          <a:xfrm>
            <a:off x="6059379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39A9B45-1BC9-CE7C-4720-4F30F05344D5}"/>
              </a:ext>
            </a:extLst>
          </p:cNvPr>
          <p:cNvSpPr/>
          <p:nvPr/>
        </p:nvSpPr>
        <p:spPr>
          <a:xfrm>
            <a:off x="4207215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6D44D2-E1DD-1C50-B89E-F1E0FFEA004B}"/>
              </a:ext>
            </a:extLst>
          </p:cNvPr>
          <p:cNvSpPr/>
          <p:nvPr/>
        </p:nvSpPr>
        <p:spPr>
          <a:xfrm>
            <a:off x="484296" y="650390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TextBox 46">
            <a:extLst>
              <a:ext uri="{FF2B5EF4-FFF2-40B4-BE49-F238E27FC236}">
                <a16:creationId xmlns:a16="http://schemas.microsoft.com/office/drawing/2014/main" id="{D281A7EE-3FFE-3CA4-4268-698AFB3ADE2C}"/>
              </a:ext>
            </a:extLst>
          </p:cNvPr>
          <p:cNvSpPr txBox="1"/>
          <p:nvPr/>
        </p:nvSpPr>
        <p:spPr>
          <a:xfrm>
            <a:off x="4507654" y="6474555"/>
            <a:ext cx="10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Like, Dislike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D3BC39-468E-263F-000B-9699EF8C1B40}"/>
              </a:ext>
            </a:extLst>
          </p:cNvPr>
          <p:cNvSpPr/>
          <p:nvPr/>
        </p:nvSpPr>
        <p:spPr>
          <a:xfrm>
            <a:off x="7898037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TextBox 46">
            <a:extLst>
              <a:ext uri="{FF2B5EF4-FFF2-40B4-BE49-F238E27FC236}">
                <a16:creationId xmlns:a16="http://schemas.microsoft.com/office/drawing/2014/main" id="{B5C23252-4705-E742-66BF-F1AFBBFC538F}"/>
              </a:ext>
            </a:extLst>
          </p:cNvPr>
          <p:cNvSpPr txBox="1"/>
          <p:nvPr/>
        </p:nvSpPr>
        <p:spPr>
          <a:xfrm>
            <a:off x="10142609" y="6464207"/>
            <a:ext cx="105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34" name="TextBox 46">
            <a:extLst>
              <a:ext uri="{FF2B5EF4-FFF2-40B4-BE49-F238E27FC236}">
                <a16:creationId xmlns:a16="http://schemas.microsoft.com/office/drawing/2014/main" id="{5FA42FA9-2AF2-E866-0882-98EAA5D24AF1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6D01BDC-43F0-3B63-6BA6-3CBD82075460}"/>
              </a:ext>
            </a:extLst>
          </p:cNvPr>
          <p:cNvSpPr/>
          <p:nvPr/>
        </p:nvSpPr>
        <p:spPr>
          <a:xfrm>
            <a:off x="2345754" y="6505056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46">
            <a:extLst>
              <a:ext uri="{FF2B5EF4-FFF2-40B4-BE49-F238E27FC236}">
                <a16:creationId xmlns:a16="http://schemas.microsoft.com/office/drawing/2014/main" id="{7316EDF0-EB95-250C-71CE-2075104BEF21}"/>
              </a:ext>
            </a:extLst>
          </p:cNvPr>
          <p:cNvSpPr txBox="1"/>
          <p:nvPr/>
        </p:nvSpPr>
        <p:spPr>
          <a:xfrm>
            <a:off x="2822784" y="6474555"/>
            <a:ext cx="7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CRUD</a:t>
            </a:r>
          </a:p>
        </p:txBody>
      </p:sp>
      <p:sp>
        <p:nvSpPr>
          <p:cNvPr id="37" name="TextBox 46">
            <a:extLst>
              <a:ext uri="{FF2B5EF4-FFF2-40B4-BE49-F238E27FC236}">
                <a16:creationId xmlns:a16="http://schemas.microsoft.com/office/drawing/2014/main" id="{BB648FB2-B848-1C9D-CF48-8F71FAD9EDA8}"/>
              </a:ext>
            </a:extLst>
          </p:cNvPr>
          <p:cNvSpPr txBox="1"/>
          <p:nvPr/>
        </p:nvSpPr>
        <p:spPr>
          <a:xfrm>
            <a:off x="8347210" y="6471819"/>
            <a:ext cx="87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Owasp</a:t>
            </a:r>
          </a:p>
        </p:txBody>
      </p:sp>
      <p:sp>
        <p:nvSpPr>
          <p:cNvPr id="38" name="TextBox 46">
            <a:extLst>
              <a:ext uri="{FF2B5EF4-FFF2-40B4-BE49-F238E27FC236}">
                <a16:creationId xmlns:a16="http://schemas.microsoft.com/office/drawing/2014/main" id="{7EA925D4-B918-B188-C87E-A31B0A8892F4}"/>
              </a:ext>
            </a:extLst>
          </p:cNvPr>
          <p:cNvSpPr txBox="1"/>
          <p:nvPr/>
        </p:nvSpPr>
        <p:spPr>
          <a:xfrm>
            <a:off x="6478707" y="6471819"/>
            <a:ext cx="97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Erreurs</a:t>
            </a:r>
          </a:p>
        </p:txBody>
      </p:sp>
      <p:pic>
        <p:nvPicPr>
          <p:cNvPr id="42" name="Image 41">
            <a:extLst>
              <a:ext uri="{FF2B5EF4-FFF2-40B4-BE49-F238E27FC236}">
                <a16:creationId xmlns:a16="http://schemas.microsoft.com/office/drawing/2014/main" id="{FFF605D6-B5D4-A278-9A6C-F074177AC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01" y="1196806"/>
            <a:ext cx="5311625" cy="4705408"/>
          </a:xfrm>
          <a:prstGeom prst="rect">
            <a:avLst/>
          </a:prstGeom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1175E85D-878B-1895-4C19-143A3FF8706A}"/>
              </a:ext>
            </a:extLst>
          </p:cNvPr>
          <p:cNvSpPr txBox="1"/>
          <p:nvPr/>
        </p:nvSpPr>
        <p:spPr>
          <a:xfrm>
            <a:off x="2154896" y="796976"/>
            <a:ext cx="1978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server.js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BA0D394F-87CC-FB9D-ED72-ECE152CAF351}"/>
              </a:ext>
            </a:extLst>
          </p:cNvPr>
          <p:cNvSpPr txBox="1"/>
          <p:nvPr/>
        </p:nvSpPr>
        <p:spPr>
          <a:xfrm>
            <a:off x="7586821" y="765847"/>
            <a:ext cx="1978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dépendances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B2667AD0-9619-CC0A-C8CF-0A6A9E942DCD}"/>
              </a:ext>
            </a:extLst>
          </p:cNvPr>
          <p:cNvSpPr txBox="1"/>
          <p:nvPr/>
        </p:nvSpPr>
        <p:spPr>
          <a:xfrm>
            <a:off x="6597753" y="5291862"/>
            <a:ext cx="1978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1. http-errors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06F06B00-AC80-6E8E-011E-323F3BF8AFF2}"/>
              </a:ext>
            </a:extLst>
          </p:cNvPr>
          <p:cNvSpPr txBox="1"/>
          <p:nvPr/>
        </p:nvSpPr>
        <p:spPr>
          <a:xfrm>
            <a:off x="6597753" y="5691550"/>
            <a:ext cx="2709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2. mongoose-errors</a:t>
            </a:r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083F37A8-1D40-3FC1-52F2-571CEEDA1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788" y="1192106"/>
            <a:ext cx="4109784" cy="348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87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30</a:t>
            </a:fld>
            <a:endParaRPr lang="en-US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69A704-F387-8322-47E6-1ED14E161F11}"/>
              </a:ext>
            </a:extLst>
          </p:cNvPr>
          <p:cNvSpPr txBox="1"/>
          <p:nvPr/>
        </p:nvSpPr>
        <p:spPr>
          <a:xfrm>
            <a:off x="47633" y="61758"/>
            <a:ext cx="906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5. Exigences de sécurité. OWASP.</a:t>
            </a: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609C734-E421-65A2-01FC-82CBC84C741D}"/>
              </a:ext>
            </a:extLst>
          </p:cNvPr>
          <p:cNvSpPr txBox="1"/>
          <p:nvPr/>
        </p:nvSpPr>
        <p:spPr>
          <a:xfrm>
            <a:off x="6133471" y="1083083"/>
            <a:ext cx="4036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bcrypt.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8DFD3067-F282-0705-8755-E9794F48CF0B}"/>
              </a:ext>
            </a:extLst>
          </p:cNvPr>
          <p:cNvSpPr txBox="1"/>
          <p:nvPr/>
        </p:nvSpPr>
        <p:spPr>
          <a:xfrm>
            <a:off x="6133471" y="3932934"/>
            <a:ext cx="3705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Bahnschrift SemiLight Condensed" panose="020B0502040204020203" pitchFamily="34" charset="0"/>
              </a:rPr>
              <a:t>Owasp:  Protège contre: </a:t>
            </a:r>
          </a:p>
          <a:p>
            <a:r>
              <a:rPr lang="fr-FR" sz="1600" dirty="0">
                <a:latin typeface="Bahnschrift SemiLight Condensed" panose="020B0502040204020203" pitchFamily="34" charset="0"/>
              </a:rPr>
              <a:t>2 – Piratage de session</a:t>
            </a:r>
          </a:p>
          <a:p>
            <a:r>
              <a:rPr lang="fr-FR" sz="1600" dirty="0">
                <a:latin typeface="Bahnschrift SemiLight Condensed" panose="020B0502040204020203" pitchFamily="34" charset="0"/>
              </a:rPr>
              <a:t>3 – Exposition des données sensibles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DF94A63-C1CE-99C2-D7FE-4DA3E7DA2D06}"/>
              </a:ext>
            </a:extLst>
          </p:cNvPr>
          <p:cNvSpPr txBox="1"/>
          <p:nvPr/>
        </p:nvSpPr>
        <p:spPr>
          <a:xfrm>
            <a:off x="6133471" y="1519056"/>
            <a:ext cx="50423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Bahnschrift SemiLight Condensed" panose="020B0502040204020203" pitchFamily="34" charset="0"/>
              </a:rPr>
              <a:t>Permet le hachage du mot de passe et le &lt;saler&gt; plusieurs fois.</a:t>
            </a:r>
          </a:p>
          <a:p>
            <a:endParaRPr lang="fr-FR" sz="1600" dirty="0">
              <a:latin typeface="Bahnschrift SemiLight Condensed" panose="020B0502040204020203" pitchFamily="34" charset="0"/>
            </a:endParaRPr>
          </a:p>
          <a:p>
            <a:r>
              <a:rPr lang="fr-FR" sz="1600" dirty="0">
                <a:solidFill>
                  <a:srgbClr val="00B050"/>
                </a:solidFill>
                <a:latin typeface="Bahnschrift SemiLight Condensed" panose="020B0502040204020203" pitchFamily="34" charset="0"/>
              </a:rPr>
              <a:t>hash()  </a:t>
            </a:r>
            <a:r>
              <a:rPr lang="fr-FR" sz="1600" dirty="0">
                <a:latin typeface="Bahnschrift SemiLight Condensed" panose="020B0502040204020203" pitchFamily="34" charset="0"/>
              </a:rPr>
              <a:t>de bcrypt crée un hash crypté des mots de passe des utilisateurs pour les enregistrer de manière sécurisée dans la base de données.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470CDC5-A07F-9B42-5A7E-AB8CEB8AF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510"/>
            <a:ext cx="65" cy="26417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99D7802-4684-69C9-312E-9CE3C76BF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49" y="1095543"/>
            <a:ext cx="4207307" cy="5212387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7E64E66-ABBA-DEB5-B405-81F52E9450D8}"/>
              </a:ext>
            </a:extLst>
          </p:cNvPr>
          <p:cNvSpPr txBox="1"/>
          <p:nvPr/>
        </p:nvSpPr>
        <p:spPr>
          <a:xfrm>
            <a:off x="1511900" y="713751"/>
            <a:ext cx="3804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controllers/user.js   sign up</a:t>
            </a:r>
          </a:p>
        </p:txBody>
      </p:sp>
      <p:sp>
        <p:nvSpPr>
          <p:cNvPr id="19" name="TextBox 46">
            <a:extLst>
              <a:ext uri="{FF2B5EF4-FFF2-40B4-BE49-F238E27FC236}">
                <a16:creationId xmlns:a16="http://schemas.microsoft.com/office/drawing/2014/main" id="{A03406AD-495C-9884-B1A5-16643515DE90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BF238A-C114-B696-6A26-17C550185417}"/>
              </a:ext>
            </a:extLst>
          </p:cNvPr>
          <p:cNvSpPr/>
          <p:nvPr/>
        </p:nvSpPr>
        <p:spPr>
          <a:xfrm>
            <a:off x="9731648" y="649760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6A4EA5A-D6C2-D685-DA4D-C58AE6961F4E}"/>
              </a:ext>
            </a:extLst>
          </p:cNvPr>
          <p:cNvSpPr/>
          <p:nvPr/>
        </p:nvSpPr>
        <p:spPr>
          <a:xfrm>
            <a:off x="6059379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EBACD7A-B6FE-08FA-4677-D53AFEC0172F}"/>
              </a:ext>
            </a:extLst>
          </p:cNvPr>
          <p:cNvSpPr/>
          <p:nvPr/>
        </p:nvSpPr>
        <p:spPr>
          <a:xfrm>
            <a:off x="4207215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277597C-C897-0E32-0B72-3330CBC85D7F}"/>
              </a:ext>
            </a:extLst>
          </p:cNvPr>
          <p:cNvSpPr/>
          <p:nvPr/>
        </p:nvSpPr>
        <p:spPr>
          <a:xfrm>
            <a:off x="484296" y="650390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TextBox 46">
            <a:extLst>
              <a:ext uri="{FF2B5EF4-FFF2-40B4-BE49-F238E27FC236}">
                <a16:creationId xmlns:a16="http://schemas.microsoft.com/office/drawing/2014/main" id="{8FA9D5EC-EAB1-04DA-F112-A6057D7AA232}"/>
              </a:ext>
            </a:extLst>
          </p:cNvPr>
          <p:cNvSpPr txBox="1"/>
          <p:nvPr/>
        </p:nvSpPr>
        <p:spPr>
          <a:xfrm>
            <a:off x="4507654" y="6474555"/>
            <a:ext cx="10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Like, Dislike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486608E-BA48-F047-C753-A03442BBF8E1}"/>
              </a:ext>
            </a:extLst>
          </p:cNvPr>
          <p:cNvSpPr/>
          <p:nvPr/>
        </p:nvSpPr>
        <p:spPr>
          <a:xfrm>
            <a:off x="7898037" y="6502319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46">
            <a:extLst>
              <a:ext uri="{FF2B5EF4-FFF2-40B4-BE49-F238E27FC236}">
                <a16:creationId xmlns:a16="http://schemas.microsoft.com/office/drawing/2014/main" id="{DEF6EC65-2FF4-1D53-D8AD-AE8D5F293A70}"/>
              </a:ext>
            </a:extLst>
          </p:cNvPr>
          <p:cNvSpPr txBox="1"/>
          <p:nvPr/>
        </p:nvSpPr>
        <p:spPr>
          <a:xfrm>
            <a:off x="10142609" y="6464207"/>
            <a:ext cx="105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35" name="TextBox 46">
            <a:extLst>
              <a:ext uri="{FF2B5EF4-FFF2-40B4-BE49-F238E27FC236}">
                <a16:creationId xmlns:a16="http://schemas.microsoft.com/office/drawing/2014/main" id="{5F3F3E5E-9B94-A6CF-D8C8-7A28537B1712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D4F510F-DD55-5CB2-D1CA-9359C9F3D222}"/>
              </a:ext>
            </a:extLst>
          </p:cNvPr>
          <p:cNvSpPr/>
          <p:nvPr/>
        </p:nvSpPr>
        <p:spPr>
          <a:xfrm>
            <a:off x="2345754" y="6505056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TextBox 46">
            <a:extLst>
              <a:ext uri="{FF2B5EF4-FFF2-40B4-BE49-F238E27FC236}">
                <a16:creationId xmlns:a16="http://schemas.microsoft.com/office/drawing/2014/main" id="{51EADAC9-12C4-1749-0A31-1EE542EDC8BF}"/>
              </a:ext>
            </a:extLst>
          </p:cNvPr>
          <p:cNvSpPr txBox="1"/>
          <p:nvPr/>
        </p:nvSpPr>
        <p:spPr>
          <a:xfrm>
            <a:off x="2822784" y="6474555"/>
            <a:ext cx="7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CRUD</a:t>
            </a:r>
          </a:p>
        </p:txBody>
      </p:sp>
      <p:sp>
        <p:nvSpPr>
          <p:cNvPr id="38" name="TextBox 46">
            <a:extLst>
              <a:ext uri="{FF2B5EF4-FFF2-40B4-BE49-F238E27FC236}">
                <a16:creationId xmlns:a16="http://schemas.microsoft.com/office/drawing/2014/main" id="{9DA468F3-A6F8-6882-1163-72EA5B9FB984}"/>
              </a:ext>
            </a:extLst>
          </p:cNvPr>
          <p:cNvSpPr txBox="1"/>
          <p:nvPr/>
        </p:nvSpPr>
        <p:spPr>
          <a:xfrm>
            <a:off x="8347210" y="6471819"/>
            <a:ext cx="87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Owasp</a:t>
            </a:r>
          </a:p>
        </p:txBody>
      </p:sp>
      <p:sp>
        <p:nvSpPr>
          <p:cNvPr id="39" name="TextBox 46">
            <a:extLst>
              <a:ext uri="{FF2B5EF4-FFF2-40B4-BE49-F238E27FC236}">
                <a16:creationId xmlns:a16="http://schemas.microsoft.com/office/drawing/2014/main" id="{EF87C500-4B14-258E-5C81-4BCCD92FA968}"/>
              </a:ext>
            </a:extLst>
          </p:cNvPr>
          <p:cNvSpPr txBox="1"/>
          <p:nvPr/>
        </p:nvSpPr>
        <p:spPr>
          <a:xfrm>
            <a:off x="6478707" y="6471819"/>
            <a:ext cx="97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Erreurs</a:t>
            </a:r>
          </a:p>
        </p:txBody>
      </p:sp>
    </p:spTree>
    <p:extLst>
      <p:ext uri="{BB962C8B-B14F-4D97-AF65-F5344CB8AC3E}">
        <p14:creationId xmlns:p14="http://schemas.microsoft.com/office/powerpoint/2010/main" val="1653357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B4542402-B814-955F-03FB-CAB2CC2441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245" b="18083"/>
          <a:stretch/>
        </p:blipFill>
        <p:spPr>
          <a:xfrm>
            <a:off x="517421" y="3062824"/>
            <a:ext cx="6259776" cy="3179703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31</a:t>
            </a:fld>
            <a:endParaRPr lang="en-US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69A704-F387-8322-47E6-1ED14E161F11}"/>
              </a:ext>
            </a:extLst>
          </p:cNvPr>
          <p:cNvSpPr txBox="1"/>
          <p:nvPr/>
        </p:nvSpPr>
        <p:spPr>
          <a:xfrm>
            <a:off x="47633" y="61758"/>
            <a:ext cx="5182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5. Exigences de sécurité. OWASP.</a:t>
            </a: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609C734-E421-65A2-01FC-82CBC84C741D}"/>
              </a:ext>
            </a:extLst>
          </p:cNvPr>
          <p:cNvSpPr txBox="1"/>
          <p:nvPr/>
        </p:nvSpPr>
        <p:spPr>
          <a:xfrm>
            <a:off x="6981174" y="534538"/>
            <a:ext cx="189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jsonwebtoken.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8DFD3067-F282-0705-8755-E9794F48CF0B}"/>
              </a:ext>
            </a:extLst>
          </p:cNvPr>
          <p:cNvSpPr txBox="1"/>
          <p:nvPr/>
        </p:nvSpPr>
        <p:spPr>
          <a:xfrm>
            <a:off x="6981174" y="5410426"/>
            <a:ext cx="3705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Bahnschrift SemiLight Condensed" panose="020B0502040204020203" pitchFamily="34" charset="0"/>
              </a:rPr>
              <a:t>Owasp:  Protège contre: </a:t>
            </a:r>
          </a:p>
          <a:p>
            <a:r>
              <a:rPr lang="fr-FR" sz="1600" dirty="0">
                <a:latin typeface="Bahnschrift SemiLight Condensed" panose="020B0502040204020203" pitchFamily="34" charset="0"/>
              </a:rPr>
              <a:t>2 – Piratage de session</a:t>
            </a:r>
          </a:p>
          <a:p>
            <a:r>
              <a:rPr lang="fr-FR" sz="1600" dirty="0">
                <a:latin typeface="Bahnschrift SemiLight Condensed" panose="020B0502040204020203" pitchFamily="34" charset="0"/>
              </a:rPr>
              <a:t>3 – Exposition des données sensibles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470CDC5-A07F-9B42-5A7E-AB8CEB8AF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510"/>
            <a:ext cx="65" cy="26417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8EDEEA6-9037-ABCF-432A-9EC407A0860F}"/>
              </a:ext>
            </a:extLst>
          </p:cNvPr>
          <p:cNvSpPr txBox="1"/>
          <p:nvPr/>
        </p:nvSpPr>
        <p:spPr>
          <a:xfrm>
            <a:off x="1722291" y="945044"/>
            <a:ext cx="79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JWT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06EB7E9-D7B8-DAA0-FE87-39F53444DE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87"/>
          <a:stretch/>
        </p:blipFill>
        <p:spPr>
          <a:xfrm>
            <a:off x="2374401" y="565371"/>
            <a:ext cx="4402796" cy="235969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714504B-7011-2F5F-E7FB-FCC2C09F5D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8023"/>
          <a:stretch/>
        </p:blipFill>
        <p:spPr>
          <a:xfrm>
            <a:off x="7021659" y="1032075"/>
            <a:ext cx="4813161" cy="123127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9A68E95-8687-DD36-D704-E84F5A5FBD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594"/>
          <a:stretch/>
        </p:blipFill>
        <p:spPr>
          <a:xfrm>
            <a:off x="7021659" y="2263348"/>
            <a:ext cx="4813160" cy="862736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8FC19570-D24C-CA83-11E4-7630BBCA3947}"/>
              </a:ext>
            </a:extLst>
          </p:cNvPr>
          <p:cNvSpPr txBox="1"/>
          <p:nvPr/>
        </p:nvSpPr>
        <p:spPr>
          <a:xfrm>
            <a:off x="47633" y="1438136"/>
            <a:ext cx="23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middleware/auth.js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11BE3F1-69A7-C408-9E5C-B05DC024D4DC}"/>
              </a:ext>
            </a:extLst>
          </p:cNvPr>
          <p:cNvSpPr txBox="1"/>
          <p:nvPr/>
        </p:nvSpPr>
        <p:spPr>
          <a:xfrm>
            <a:off x="3830668" y="3192738"/>
            <a:ext cx="282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controllers/user.js   login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4B3FA89-1DDC-0AEF-8088-81064B2CB222}"/>
              </a:ext>
            </a:extLst>
          </p:cNvPr>
          <p:cNvSpPr txBox="1"/>
          <p:nvPr/>
        </p:nvSpPr>
        <p:spPr>
          <a:xfrm>
            <a:off x="6920059" y="3444398"/>
            <a:ext cx="4832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Bahnschrift SemiLight Condensed" panose="020B0502040204020203" pitchFamily="34" charset="0"/>
              </a:rPr>
              <a:t>La méthode </a:t>
            </a:r>
            <a:r>
              <a:rPr lang="fr-FR" sz="1600" dirty="0">
                <a:solidFill>
                  <a:srgbClr val="00B050"/>
                </a:solidFill>
                <a:latin typeface="Bahnschrift SemiLight Condensed" panose="020B0502040204020203" pitchFamily="34" charset="0"/>
              </a:rPr>
              <a:t>sign() </a:t>
            </a:r>
            <a:r>
              <a:rPr lang="fr-FR" sz="1600" dirty="0">
                <a:latin typeface="Bahnschrift SemiLight Condensed" panose="020B0502040204020203" pitchFamily="34" charset="0"/>
              </a:rPr>
              <a:t>du package jsonwebtoken utilise une clé secrète pour chiffrer un token qui contient un payload personnalisé (l’id de l’utilisateur) et a une validité limitée.</a:t>
            </a:r>
          </a:p>
        </p:txBody>
      </p:sp>
      <p:sp>
        <p:nvSpPr>
          <p:cNvPr id="26" name="TextBox 46">
            <a:extLst>
              <a:ext uri="{FF2B5EF4-FFF2-40B4-BE49-F238E27FC236}">
                <a16:creationId xmlns:a16="http://schemas.microsoft.com/office/drawing/2014/main" id="{3C3066A5-8D9C-D3E3-B89A-6BE7DCF8A400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32FD180-12BE-FE59-C86C-DC845E501E26}"/>
              </a:ext>
            </a:extLst>
          </p:cNvPr>
          <p:cNvSpPr/>
          <p:nvPr/>
        </p:nvSpPr>
        <p:spPr>
          <a:xfrm>
            <a:off x="9731648" y="649760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7A9FF7-4E4B-5A3B-581C-AD83CEF7F36B}"/>
              </a:ext>
            </a:extLst>
          </p:cNvPr>
          <p:cNvSpPr/>
          <p:nvPr/>
        </p:nvSpPr>
        <p:spPr>
          <a:xfrm>
            <a:off x="6059379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9440819-AB50-FE8B-E95A-EFAAF7E83227}"/>
              </a:ext>
            </a:extLst>
          </p:cNvPr>
          <p:cNvSpPr/>
          <p:nvPr/>
        </p:nvSpPr>
        <p:spPr>
          <a:xfrm>
            <a:off x="4207215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F62F3B3-4D97-8293-78D5-E5047B87015E}"/>
              </a:ext>
            </a:extLst>
          </p:cNvPr>
          <p:cNvSpPr/>
          <p:nvPr/>
        </p:nvSpPr>
        <p:spPr>
          <a:xfrm>
            <a:off x="484296" y="650390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TextBox 46">
            <a:extLst>
              <a:ext uri="{FF2B5EF4-FFF2-40B4-BE49-F238E27FC236}">
                <a16:creationId xmlns:a16="http://schemas.microsoft.com/office/drawing/2014/main" id="{5D151878-8D4B-1A51-63EF-E1F035B07E82}"/>
              </a:ext>
            </a:extLst>
          </p:cNvPr>
          <p:cNvSpPr txBox="1"/>
          <p:nvPr/>
        </p:nvSpPr>
        <p:spPr>
          <a:xfrm>
            <a:off x="4507654" y="6474555"/>
            <a:ext cx="10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Like, Dislike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BEC5D56-EAAD-7A21-2E5B-F855EF5EF03E}"/>
              </a:ext>
            </a:extLst>
          </p:cNvPr>
          <p:cNvSpPr/>
          <p:nvPr/>
        </p:nvSpPr>
        <p:spPr>
          <a:xfrm>
            <a:off x="7898037" y="6502319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TextBox 46">
            <a:extLst>
              <a:ext uri="{FF2B5EF4-FFF2-40B4-BE49-F238E27FC236}">
                <a16:creationId xmlns:a16="http://schemas.microsoft.com/office/drawing/2014/main" id="{DE8836C7-2D7A-4BDE-F40D-7F179BE76789}"/>
              </a:ext>
            </a:extLst>
          </p:cNvPr>
          <p:cNvSpPr txBox="1"/>
          <p:nvPr/>
        </p:nvSpPr>
        <p:spPr>
          <a:xfrm>
            <a:off x="10142609" y="6464207"/>
            <a:ext cx="105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38" name="TextBox 46">
            <a:extLst>
              <a:ext uri="{FF2B5EF4-FFF2-40B4-BE49-F238E27FC236}">
                <a16:creationId xmlns:a16="http://schemas.microsoft.com/office/drawing/2014/main" id="{01341F4D-1E28-BC93-76C6-9279A374ABFC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350FE17-CAA2-264E-7082-44CACDA03B32}"/>
              </a:ext>
            </a:extLst>
          </p:cNvPr>
          <p:cNvSpPr/>
          <p:nvPr/>
        </p:nvSpPr>
        <p:spPr>
          <a:xfrm>
            <a:off x="2345754" y="6505056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extBox 46">
            <a:extLst>
              <a:ext uri="{FF2B5EF4-FFF2-40B4-BE49-F238E27FC236}">
                <a16:creationId xmlns:a16="http://schemas.microsoft.com/office/drawing/2014/main" id="{D298B79D-0DB4-7F83-6A8D-F36BD9F7B659}"/>
              </a:ext>
            </a:extLst>
          </p:cNvPr>
          <p:cNvSpPr txBox="1"/>
          <p:nvPr/>
        </p:nvSpPr>
        <p:spPr>
          <a:xfrm>
            <a:off x="2822784" y="6474555"/>
            <a:ext cx="7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CRUD</a:t>
            </a:r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22E12E91-CAE9-51D7-1460-82E61B930108}"/>
              </a:ext>
            </a:extLst>
          </p:cNvPr>
          <p:cNvSpPr txBox="1"/>
          <p:nvPr/>
        </p:nvSpPr>
        <p:spPr>
          <a:xfrm>
            <a:off x="8347210" y="6471819"/>
            <a:ext cx="87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Owasp</a:t>
            </a:r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152C5CB1-88BC-C48E-D2F6-D867ABB09D32}"/>
              </a:ext>
            </a:extLst>
          </p:cNvPr>
          <p:cNvSpPr txBox="1"/>
          <p:nvPr/>
        </p:nvSpPr>
        <p:spPr>
          <a:xfrm>
            <a:off x="6478707" y="6471819"/>
            <a:ext cx="97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Erreurs</a:t>
            </a:r>
          </a:p>
        </p:txBody>
      </p:sp>
    </p:spTree>
    <p:extLst>
      <p:ext uri="{BB962C8B-B14F-4D97-AF65-F5344CB8AC3E}">
        <p14:creationId xmlns:p14="http://schemas.microsoft.com/office/powerpoint/2010/main" val="21357016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32</a:t>
            </a:fld>
            <a:endParaRPr lang="en-US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69A704-F387-8322-47E6-1ED14E161F11}"/>
              </a:ext>
            </a:extLst>
          </p:cNvPr>
          <p:cNvSpPr txBox="1"/>
          <p:nvPr/>
        </p:nvSpPr>
        <p:spPr>
          <a:xfrm>
            <a:off x="214231" y="173470"/>
            <a:ext cx="3542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6.  Conclusion</a:t>
            </a:r>
            <a:endParaRPr lang="fr-FR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470CDC5-A07F-9B42-5A7E-AB8CEB8AF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6510"/>
            <a:ext cx="65" cy="26417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6348" rIns="0" bIns="-634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D8545D-FAB5-D691-FD64-8A4F14B3918E}"/>
              </a:ext>
            </a:extLst>
          </p:cNvPr>
          <p:cNvSpPr txBox="1"/>
          <p:nvPr/>
        </p:nvSpPr>
        <p:spPr>
          <a:xfrm>
            <a:off x="1317809" y="1320742"/>
            <a:ext cx="9820494" cy="4191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dirty="0">
                <a:latin typeface="Bahnschrift SemiLight Condensed" panose="020B0502040204020203" pitchFamily="34" charset="0"/>
              </a:rPr>
              <a:t>Toutes les routes dispose d’une autorisation type: Bearer &lt;token&gt;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dirty="0">
                <a:latin typeface="Bahnschrift SemiLight Condensed" panose="020B0502040204020203" pitchFamily="34" charset="0"/>
              </a:rPr>
              <a:t>Avant la modification ou suppression des sauces l’utilisateur est vérifié si il est autorisé , si non il reçoit une erreur 403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dirty="0">
                <a:latin typeface="Bahnschrift SemiLight Condensed" panose="020B0502040204020203" pitchFamily="34" charset="0"/>
              </a:rPr>
              <a:t>Le mot de passe de l’utilisateur est haché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dirty="0">
                <a:latin typeface="Bahnschrift SemiLight Condensed" panose="020B0502040204020203" pitchFamily="34" charset="0"/>
              </a:rPr>
              <a:t>L’authentification est renforcé sur toutes les routes requises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dirty="0">
                <a:latin typeface="Bahnschrift SemiLight Condensed" panose="020B0502040204020203" pitchFamily="34" charset="0"/>
              </a:rPr>
              <a:t>L’adresse électronique dans la base de données MongoDB est unique  (mongoose-unique-validator)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dirty="0">
                <a:latin typeface="Bahnschrift SemiLight Condensed" panose="020B0502040204020203" pitchFamily="34" charset="0"/>
              </a:rPr>
              <a:t>La sécurité de MongoDB Atlas permet la connexion des l’utilisateurs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dirty="0">
                <a:latin typeface="Bahnschrift SemiLight Condensed" panose="020B0502040204020203" pitchFamily="34" charset="0"/>
              </a:rPr>
              <a:t>La remontée des erreurs issues de la base de donnée, par des messages d’erreurs personnalisés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dirty="0">
                <a:latin typeface="Bahnschrift SemiLight Condensed" panose="020B0502040204020203" pitchFamily="34" charset="0"/>
              </a:rPr>
              <a:t>Les version des logiciels sont à jour.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fr-FR" dirty="0">
              <a:latin typeface="Bahnschrift SemiLight Condensed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fr-FR" dirty="0">
              <a:latin typeface="Bahnschrift SemiLight Condensed" panose="020B0502040204020203" pitchFamily="34" charset="0"/>
            </a:endParaRPr>
          </a:p>
        </p:txBody>
      </p:sp>
      <p:sp>
        <p:nvSpPr>
          <p:cNvPr id="23" name="TextBox 46">
            <a:extLst>
              <a:ext uri="{FF2B5EF4-FFF2-40B4-BE49-F238E27FC236}">
                <a16:creationId xmlns:a16="http://schemas.microsoft.com/office/drawing/2014/main" id="{5352F755-8AAD-F86B-2450-ABD0C3E52DD9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4C979AB-5498-06F9-F4F1-FE13C452DF01}"/>
              </a:ext>
            </a:extLst>
          </p:cNvPr>
          <p:cNvSpPr/>
          <p:nvPr/>
        </p:nvSpPr>
        <p:spPr>
          <a:xfrm>
            <a:off x="9731648" y="6497609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B7FE7BD-69F1-93B7-7BCD-3447D99B9C56}"/>
              </a:ext>
            </a:extLst>
          </p:cNvPr>
          <p:cNvSpPr/>
          <p:nvPr/>
        </p:nvSpPr>
        <p:spPr>
          <a:xfrm>
            <a:off x="6059379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F759950-3476-E5E8-04E3-0A163B32D487}"/>
              </a:ext>
            </a:extLst>
          </p:cNvPr>
          <p:cNvSpPr/>
          <p:nvPr/>
        </p:nvSpPr>
        <p:spPr>
          <a:xfrm>
            <a:off x="4207215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73E413A-5F4C-98E5-47EA-C69CE005F5E5}"/>
              </a:ext>
            </a:extLst>
          </p:cNvPr>
          <p:cNvSpPr/>
          <p:nvPr/>
        </p:nvSpPr>
        <p:spPr>
          <a:xfrm>
            <a:off x="484296" y="650390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TextBox 46">
            <a:extLst>
              <a:ext uri="{FF2B5EF4-FFF2-40B4-BE49-F238E27FC236}">
                <a16:creationId xmlns:a16="http://schemas.microsoft.com/office/drawing/2014/main" id="{9560A650-2531-F788-5169-570119EE6AF0}"/>
              </a:ext>
            </a:extLst>
          </p:cNvPr>
          <p:cNvSpPr txBox="1"/>
          <p:nvPr/>
        </p:nvSpPr>
        <p:spPr>
          <a:xfrm>
            <a:off x="4507654" y="6474555"/>
            <a:ext cx="10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Like, Dislike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531F80-16F2-CD9D-A988-56FCD667F3B4}"/>
              </a:ext>
            </a:extLst>
          </p:cNvPr>
          <p:cNvSpPr/>
          <p:nvPr/>
        </p:nvSpPr>
        <p:spPr>
          <a:xfrm>
            <a:off x="7898037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651CAE20-F1A4-5E4C-61AB-0F4A8FDACFF4}"/>
              </a:ext>
            </a:extLst>
          </p:cNvPr>
          <p:cNvSpPr txBox="1"/>
          <p:nvPr/>
        </p:nvSpPr>
        <p:spPr>
          <a:xfrm>
            <a:off x="10142609" y="6464207"/>
            <a:ext cx="105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AC472858-3EBD-089B-5538-8AAB53278CEC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33BE52D-F7BB-A0A5-8585-6C5442101459}"/>
              </a:ext>
            </a:extLst>
          </p:cNvPr>
          <p:cNvSpPr/>
          <p:nvPr/>
        </p:nvSpPr>
        <p:spPr>
          <a:xfrm>
            <a:off x="2345754" y="6505056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DDA5AE61-0CBF-789D-9D6C-71FEAB1E0F6B}"/>
              </a:ext>
            </a:extLst>
          </p:cNvPr>
          <p:cNvSpPr txBox="1"/>
          <p:nvPr/>
        </p:nvSpPr>
        <p:spPr>
          <a:xfrm>
            <a:off x="2822784" y="6474555"/>
            <a:ext cx="7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CRUD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B6848C0E-86C5-CB0C-EAB3-37449A219A53}"/>
              </a:ext>
            </a:extLst>
          </p:cNvPr>
          <p:cNvSpPr txBox="1"/>
          <p:nvPr/>
        </p:nvSpPr>
        <p:spPr>
          <a:xfrm>
            <a:off x="8347210" y="6471819"/>
            <a:ext cx="87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Owasp</a:t>
            </a:r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86E5370F-46B7-FAF0-F04D-0CFAE96483F7}"/>
              </a:ext>
            </a:extLst>
          </p:cNvPr>
          <p:cNvSpPr txBox="1"/>
          <p:nvPr/>
        </p:nvSpPr>
        <p:spPr>
          <a:xfrm>
            <a:off x="6478707" y="6471819"/>
            <a:ext cx="97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Erreurs</a:t>
            </a:r>
          </a:p>
        </p:txBody>
      </p:sp>
    </p:spTree>
    <p:extLst>
      <p:ext uri="{BB962C8B-B14F-4D97-AF65-F5344CB8AC3E}">
        <p14:creationId xmlns:p14="http://schemas.microsoft.com/office/powerpoint/2010/main" val="941139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E943A4-AFF9-4909-A73C-98AE927975F7}"/>
              </a:ext>
            </a:extLst>
          </p:cNvPr>
          <p:cNvSpPr txBox="1"/>
          <p:nvPr/>
        </p:nvSpPr>
        <p:spPr>
          <a:xfrm>
            <a:off x="4263437" y="1604837"/>
            <a:ext cx="43048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800" dirty="0"/>
              <a:t>Questions</a:t>
            </a:r>
            <a:r>
              <a:rPr lang="fr-FR" sz="4800" dirty="0"/>
              <a:t> ?</a:t>
            </a:r>
            <a:endParaRPr lang="ru-RU" sz="4800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33</a:t>
            </a:fld>
            <a:endParaRPr lang="en-US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087D1F6-612D-F5D9-4541-D579CF08EDD3}"/>
              </a:ext>
            </a:extLst>
          </p:cNvPr>
          <p:cNvSpPr txBox="1"/>
          <p:nvPr/>
        </p:nvSpPr>
        <p:spPr>
          <a:xfrm>
            <a:off x="711202" y="4493110"/>
            <a:ext cx="71007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Contact: </a:t>
            </a:r>
          </a:p>
          <a:p>
            <a:endParaRPr lang="fr-FR" dirty="0"/>
          </a:p>
          <a:p>
            <a:r>
              <a:rPr lang="fr-FR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Mail: bugavictor86@gmail.com</a:t>
            </a:r>
            <a:r>
              <a:rPr lang="fr-FR" dirty="0"/>
              <a:t> </a:t>
            </a:r>
          </a:p>
          <a:p>
            <a:endParaRPr lang="fr-FR" dirty="0"/>
          </a:p>
          <a:p>
            <a:r>
              <a:rPr lang="fr-FR" dirty="0"/>
              <a:t>LinkedIn https://www.linkedin.com/in/buga-victor-540913245/</a:t>
            </a:r>
          </a:p>
        </p:txBody>
      </p:sp>
      <p:sp>
        <p:nvSpPr>
          <p:cNvPr id="19" name="TextBox 46">
            <a:extLst>
              <a:ext uri="{FF2B5EF4-FFF2-40B4-BE49-F238E27FC236}">
                <a16:creationId xmlns:a16="http://schemas.microsoft.com/office/drawing/2014/main" id="{E2499494-0ED9-6BAD-0723-7C777AD859E9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21" name="TextBox 46">
            <a:extLst>
              <a:ext uri="{FF2B5EF4-FFF2-40B4-BE49-F238E27FC236}">
                <a16:creationId xmlns:a16="http://schemas.microsoft.com/office/drawing/2014/main" id="{7DFED256-D557-A607-8279-1B028729309B}"/>
              </a:ext>
            </a:extLst>
          </p:cNvPr>
          <p:cNvSpPr txBox="1"/>
          <p:nvPr/>
        </p:nvSpPr>
        <p:spPr>
          <a:xfrm>
            <a:off x="9972395" y="6467108"/>
            <a:ext cx="877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6.Questions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4956FE-5FAF-F9F3-1EDB-C662B4115E45}"/>
              </a:ext>
            </a:extLst>
          </p:cNvPr>
          <p:cNvSpPr/>
          <p:nvPr/>
        </p:nvSpPr>
        <p:spPr>
          <a:xfrm>
            <a:off x="9731648" y="649760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8C76BD0-6D65-06FF-96DD-CD3E9DF0B867}"/>
              </a:ext>
            </a:extLst>
          </p:cNvPr>
          <p:cNvSpPr/>
          <p:nvPr/>
        </p:nvSpPr>
        <p:spPr>
          <a:xfrm>
            <a:off x="6059379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9FDF3AA-5BDD-E05C-0A7E-08F6888B40EC}"/>
              </a:ext>
            </a:extLst>
          </p:cNvPr>
          <p:cNvSpPr/>
          <p:nvPr/>
        </p:nvSpPr>
        <p:spPr>
          <a:xfrm>
            <a:off x="4207215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2547ED-E1F3-AAC1-A6DE-3060BADE2477}"/>
              </a:ext>
            </a:extLst>
          </p:cNvPr>
          <p:cNvSpPr/>
          <p:nvPr/>
        </p:nvSpPr>
        <p:spPr>
          <a:xfrm>
            <a:off x="484296" y="650390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TextBox 46">
            <a:extLst>
              <a:ext uri="{FF2B5EF4-FFF2-40B4-BE49-F238E27FC236}">
                <a16:creationId xmlns:a16="http://schemas.microsoft.com/office/drawing/2014/main" id="{9181BBFD-FCCA-33BE-DDE3-A6259C802106}"/>
              </a:ext>
            </a:extLst>
          </p:cNvPr>
          <p:cNvSpPr txBox="1"/>
          <p:nvPr/>
        </p:nvSpPr>
        <p:spPr>
          <a:xfrm>
            <a:off x="4507654" y="6474555"/>
            <a:ext cx="10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Like, Dislike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F299E83-86CC-1948-E73E-C363F5870674}"/>
              </a:ext>
            </a:extLst>
          </p:cNvPr>
          <p:cNvSpPr/>
          <p:nvPr/>
        </p:nvSpPr>
        <p:spPr>
          <a:xfrm>
            <a:off x="7898037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extBox 46">
            <a:extLst>
              <a:ext uri="{FF2B5EF4-FFF2-40B4-BE49-F238E27FC236}">
                <a16:creationId xmlns:a16="http://schemas.microsoft.com/office/drawing/2014/main" id="{77D91BC7-EC18-29CB-3A71-5585A2DF3CD1}"/>
              </a:ext>
            </a:extLst>
          </p:cNvPr>
          <p:cNvSpPr txBox="1"/>
          <p:nvPr/>
        </p:nvSpPr>
        <p:spPr>
          <a:xfrm>
            <a:off x="10142609" y="6464207"/>
            <a:ext cx="105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30" name="TextBox 46">
            <a:extLst>
              <a:ext uri="{FF2B5EF4-FFF2-40B4-BE49-F238E27FC236}">
                <a16:creationId xmlns:a16="http://schemas.microsoft.com/office/drawing/2014/main" id="{FBFD4E14-BAF9-9B5B-52A7-3150D54CDFA0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7334100-3AF5-8841-DD9B-338E3EFEB3CB}"/>
              </a:ext>
            </a:extLst>
          </p:cNvPr>
          <p:cNvSpPr/>
          <p:nvPr/>
        </p:nvSpPr>
        <p:spPr>
          <a:xfrm>
            <a:off x="2345754" y="6505056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TextBox 46">
            <a:extLst>
              <a:ext uri="{FF2B5EF4-FFF2-40B4-BE49-F238E27FC236}">
                <a16:creationId xmlns:a16="http://schemas.microsoft.com/office/drawing/2014/main" id="{BAC18E92-1F94-65EF-CBC9-F00A88A82545}"/>
              </a:ext>
            </a:extLst>
          </p:cNvPr>
          <p:cNvSpPr txBox="1"/>
          <p:nvPr/>
        </p:nvSpPr>
        <p:spPr>
          <a:xfrm>
            <a:off x="2822784" y="6474555"/>
            <a:ext cx="7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CRUD</a:t>
            </a:r>
          </a:p>
        </p:txBody>
      </p:sp>
      <p:sp>
        <p:nvSpPr>
          <p:cNvPr id="33" name="TextBox 46">
            <a:extLst>
              <a:ext uri="{FF2B5EF4-FFF2-40B4-BE49-F238E27FC236}">
                <a16:creationId xmlns:a16="http://schemas.microsoft.com/office/drawing/2014/main" id="{9C08C3FD-C1F8-61F5-B99D-B383BDB387C0}"/>
              </a:ext>
            </a:extLst>
          </p:cNvPr>
          <p:cNvSpPr txBox="1"/>
          <p:nvPr/>
        </p:nvSpPr>
        <p:spPr>
          <a:xfrm>
            <a:off x="8347210" y="6471819"/>
            <a:ext cx="87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Owasp</a:t>
            </a:r>
          </a:p>
        </p:txBody>
      </p:sp>
      <p:sp>
        <p:nvSpPr>
          <p:cNvPr id="34" name="TextBox 46">
            <a:extLst>
              <a:ext uri="{FF2B5EF4-FFF2-40B4-BE49-F238E27FC236}">
                <a16:creationId xmlns:a16="http://schemas.microsoft.com/office/drawing/2014/main" id="{1C2164DF-7F91-39EE-FF72-9048A602F5FD}"/>
              </a:ext>
            </a:extLst>
          </p:cNvPr>
          <p:cNvSpPr txBox="1"/>
          <p:nvPr/>
        </p:nvSpPr>
        <p:spPr>
          <a:xfrm>
            <a:off x="6478707" y="6471819"/>
            <a:ext cx="97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Erreurs</a:t>
            </a:r>
          </a:p>
        </p:txBody>
      </p:sp>
    </p:spTree>
    <p:extLst>
      <p:ext uri="{BB962C8B-B14F-4D97-AF65-F5344CB8AC3E}">
        <p14:creationId xmlns:p14="http://schemas.microsoft.com/office/powerpoint/2010/main" val="1079918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4</a:t>
            </a:fld>
            <a:endParaRPr lang="en-US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69A704-F387-8322-47E6-1ED14E161F11}"/>
              </a:ext>
            </a:extLst>
          </p:cNvPr>
          <p:cNvSpPr txBox="1"/>
          <p:nvPr/>
        </p:nvSpPr>
        <p:spPr>
          <a:xfrm>
            <a:off x="484296" y="45016"/>
            <a:ext cx="4610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1. Identification. </a:t>
            </a:r>
            <a:r>
              <a:rPr lang="fr-FR" dirty="0"/>
              <a:t>S’enregistrer.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74F501C-ACCC-EE42-D0A4-ED2092B5C6A9}"/>
              </a:ext>
            </a:extLst>
          </p:cNvPr>
          <p:cNvSpPr txBox="1"/>
          <p:nvPr/>
        </p:nvSpPr>
        <p:spPr>
          <a:xfrm>
            <a:off x="4579430" y="3398367"/>
            <a:ext cx="2305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models/Password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74D7C49-759F-8889-AFD1-4C38D3ECB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808" y="3800934"/>
            <a:ext cx="5661167" cy="255121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E06EEE7-F8A7-998B-4D68-D18C38757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02" y="1101317"/>
            <a:ext cx="3873608" cy="237462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A5F01A6D-E0D6-83B3-000D-614A9A907F71}"/>
              </a:ext>
            </a:extLst>
          </p:cNvPr>
          <p:cNvSpPr txBox="1"/>
          <p:nvPr/>
        </p:nvSpPr>
        <p:spPr>
          <a:xfrm>
            <a:off x="2141400" y="695624"/>
            <a:ext cx="1552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SIGN IN</a:t>
            </a:r>
          </a:p>
        </p:txBody>
      </p:sp>
      <p:sp>
        <p:nvSpPr>
          <p:cNvPr id="5" name="TextBox 46">
            <a:extLst>
              <a:ext uri="{FF2B5EF4-FFF2-40B4-BE49-F238E27FC236}">
                <a16:creationId xmlns:a16="http://schemas.microsoft.com/office/drawing/2014/main" id="{C2625E59-BA09-A1DD-B471-DE667E8A8EE3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567C859-6E1C-3CFD-AD64-55B87D675D22}"/>
              </a:ext>
            </a:extLst>
          </p:cNvPr>
          <p:cNvSpPr/>
          <p:nvPr/>
        </p:nvSpPr>
        <p:spPr>
          <a:xfrm>
            <a:off x="9731648" y="649760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D8A267-0151-7C2A-1EC0-559B70BC6D05}"/>
              </a:ext>
            </a:extLst>
          </p:cNvPr>
          <p:cNvSpPr/>
          <p:nvPr/>
        </p:nvSpPr>
        <p:spPr>
          <a:xfrm>
            <a:off x="6059379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39A9B45-1BC9-CE7C-4720-4F30F05344D5}"/>
              </a:ext>
            </a:extLst>
          </p:cNvPr>
          <p:cNvSpPr/>
          <p:nvPr/>
        </p:nvSpPr>
        <p:spPr>
          <a:xfrm>
            <a:off x="4207215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6D44D2-E1DD-1C50-B89E-F1E0FFEA004B}"/>
              </a:ext>
            </a:extLst>
          </p:cNvPr>
          <p:cNvSpPr/>
          <p:nvPr/>
        </p:nvSpPr>
        <p:spPr>
          <a:xfrm>
            <a:off x="484296" y="6503907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TextBox 46">
            <a:extLst>
              <a:ext uri="{FF2B5EF4-FFF2-40B4-BE49-F238E27FC236}">
                <a16:creationId xmlns:a16="http://schemas.microsoft.com/office/drawing/2014/main" id="{D281A7EE-3FFE-3CA4-4268-698AFB3ADE2C}"/>
              </a:ext>
            </a:extLst>
          </p:cNvPr>
          <p:cNvSpPr txBox="1"/>
          <p:nvPr/>
        </p:nvSpPr>
        <p:spPr>
          <a:xfrm>
            <a:off x="4507654" y="6474555"/>
            <a:ext cx="10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Like, Dislike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D3BC39-468E-263F-000B-9699EF8C1B40}"/>
              </a:ext>
            </a:extLst>
          </p:cNvPr>
          <p:cNvSpPr/>
          <p:nvPr/>
        </p:nvSpPr>
        <p:spPr>
          <a:xfrm>
            <a:off x="7898037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TextBox 46">
            <a:extLst>
              <a:ext uri="{FF2B5EF4-FFF2-40B4-BE49-F238E27FC236}">
                <a16:creationId xmlns:a16="http://schemas.microsoft.com/office/drawing/2014/main" id="{B5C23252-4705-E742-66BF-F1AFBBFC538F}"/>
              </a:ext>
            </a:extLst>
          </p:cNvPr>
          <p:cNvSpPr txBox="1"/>
          <p:nvPr/>
        </p:nvSpPr>
        <p:spPr>
          <a:xfrm>
            <a:off x="10142609" y="6464207"/>
            <a:ext cx="105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34" name="TextBox 46">
            <a:extLst>
              <a:ext uri="{FF2B5EF4-FFF2-40B4-BE49-F238E27FC236}">
                <a16:creationId xmlns:a16="http://schemas.microsoft.com/office/drawing/2014/main" id="{5FA42FA9-2AF2-E866-0882-98EAA5D24AF1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6D01BDC-43F0-3B63-6BA6-3CBD82075460}"/>
              </a:ext>
            </a:extLst>
          </p:cNvPr>
          <p:cNvSpPr/>
          <p:nvPr/>
        </p:nvSpPr>
        <p:spPr>
          <a:xfrm>
            <a:off x="2345754" y="6505056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46">
            <a:extLst>
              <a:ext uri="{FF2B5EF4-FFF2-40B4-BE49-F238E27FC236}">
                <a16:creationId xmlns:a16="http://schemas.microsoft.com/office/drawing/2014/main" id="{7316EDF0-EB95-250C-71CE-2075104BEF21}"/>
              </a:ext>
            </a:extLst>
          </p:cNvPr>
          <p:cNvSpPr txBox="1"/>
          <p:nvPr/>
        </p:nvSpPr>
        <p:spPr>
          <a:xfrm>
            <a:off x="2822784" y="6474555"/>
            <a:ext cx="7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CRUD</a:t>
            </a:r>
          </a:p>
        </p:txBody>
      </p:sp>
      <p:sp>
        <p:nvSpPr>
          <p:cNvPr id="37" name="TextBox 46">
            <a:extLst>
              <a:ext uri="{FF2B5EF4-FFF2-40B4-BE49-F238E27FC236}">
                <a16:creationId xmlns:a16="http://schemas.microsoft.com/office/drawing/2014/main" id="{BB648FB2-B848-1C9D-CF48-8F71FAD9EDA8}"/>
              </a:ext>
            </a:extLst>
          </p:cNvPr>
          <p:cNvSpPr txBox="1"/>
          <p:nvPr/>
        </p:nvSpPr>
        <p:spPr>
          <a:xfrm>
            <a:off x="8347210" y="6471819"/>
            <a:ext cx="87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Owasp</a:t>
            </a:r>
          </a:p>
        </p:txBody>
      </p:sp>
      <p:sp>
        <p:nvSpPr>
          <p:cNvPr id="38" name="TextBox 46">
            <a:extLst>
              <a:ext uri="{FF2B5EF4-FFF2-40B4-BE49-F238E27FC236}">
                <a16:creationId xmlns:a16="http://schemas.microsoft.com/office/drawing/2014/main" id="{7EA925D4-B918-B188-C87E-A31B0A8892F4}"/>
              </a:ext>
            </a:extLst>
          </p:cNvPr>
          <p:cNvSpPr txBox="1"/>
          <p:nvPr/>
        </p:nvSpPr>
        <p:spPr>
          <a:xfrm>
            <a:off x="6478707" y="6471819"/>
            <a:ext cx="97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Erreurs</a:t>
            </a: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3341F66E-C542-D5F0-2181-B977EAD92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777" y="1138142"/>
            <a:ext cx="5085225" cy="2220737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F02242FF-EFD8-4009-B608-5E5181800A9B}"/>
              </a:ext>
            </a:extLst>
          </p:cNvPr>
          <p:cNvSpPr txBox="1"/>
          <p:nvPr/>
        </p:nvSpPr>
        <p:spPr>
          <a:xfrm>
            <a:off x="7130931" y="723814"/>
            <a:ext cx="1978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models/User.js</a:t>
            </a:r>
          </a:p>
        </p:txBody>
      </p:sp>
    </p:spTree>
    <p:extLst>
      <p:ext uri="{BB962C8B-B14F-4D97-AF65-F5344CB8AC3E}">
        <p14:creationId xmlns:p14="http://schemas.microsoft.com/office/powerpoint/2010/main" val="1800546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5</a:t>
            </a:fld>
            <a:endParaRPr lang="en-US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69A704-F387-8322-47E6-1ED14E161F11}"/>
              </a:ext>
            </a:extLst>
          </p:cNvPr>
          <p:cNvSpPr txBox="1"/>
          <p:nvPr/>
        </p:nvSpPr>
        <p:spPr>
          <a:xfrm>
            <a:off x="484296" y="45016"/>
            <a:ext cx="4610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1. Identification. </a:t>
            </a:r>
            <a:r>
              <a:rPr lang="fr-FR" dirty="0"/>
              <a:t>S’enregistrer.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CEF7CF69-FA0C-B784-93BC-5CE6C8A84F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6" b="-1"/>
          <a:stretch/>
        </p:blipFill>
        <p:spPr>
          <a:xfrm>
            <a:off x="219555" y="911180"/>
            <a:ext cx="3288787" cy="2729584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38A07D6D-6BB8-6946-6C3B-D59C5D352C3A}"/>
              </a:ext>
            </a:extLst>
          </p:cNvPr>
          <p:cNvSpPr txBox="1"/>
          <p:nvPr/>
        </p:nvSpPr>
        <p:spPr>
          <a:xfrm>
            <a:off x="5160959" y="1100668"/>
            <a:ext cx="2415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controllers/user.js  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118C742-13D2-40D2-ABF9-E6F5E90868F0}"/>
              </a:ext>
            </a:extLst>
          </p:cNvPr>
          <p:cNvSpPr txBox="1"/>
          <p:nvPr/>
        </p:nvSpPr>
        <p:spPr>
          <a:xfrm>
            <a:off x="947705" y="512548"/>
            <a:ext cx="1708657" cy="369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routes/user.js</a:t>
            </a:r>
          </a:p>
        </p:txBody>
      </p:sp>
      <p:sp>
        <p:nvSpPr>
          <p:cNvPr id="13" name="TextBox 46">
            <a:extLst>
              <a:ext uri="{FF2B5EF4-FFF2-40B4-BE49-F238E27FC236}">
                <a16:creationId xmlns:a16="http://schemas.microsoft.com/office/drawing/2014/main" id="{EEA983FA-0999-60CB-D75F-10684DBCA4BF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805A1F-2356-D6FE-8738-E2FFDDE0760F}"/>
              </a:ext>
            </a:extLst>
          </p:cNvPr>
          <p:cNvSpPr/>
          <p:nvPr/>
        </p:nvSpPr>
        <p:spPr>
          <a:xfrm>
            <a:off x="9731648" y="649760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63B74CD-79BC-DFB6-DD91-4C5145C27157}"/>
              </a:ext>
            </a:extLst>
          </p:cNvPr>
          <p:cNvSpPr/>
          <p:nvPr/>
        </p:nvSpPr>
        <p:spPr>
          <a:xfrm>
            <a:off x="6059379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5B3028-20DB-7AFF-ACB1-A0318878CC98}"/>
              </a:ext>
            </a:extLst>
          </p:cNvPr>
          <p:cNvSpPr/>
          <p:nvPr/>
        </p:nvSpPr>
        <p:spPr>
          <a:xfrm>
            <a:off x="4207215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55A100-FA87-4F4F-D57B-B2AC894EA774}"/>
              </a:ext>
            </a:extLst>
          </p:cNvPr>
          <p:cNvSpPr/>
          <p:nvPr/>
        </p:nvSpPr>
        <p:spPr>
          <a:xfrm>
            <a:off x="484296" y="6503907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TextBox 46">
            <a:extLst>
              <a:ext uri="{FF2B5EF4-FFF2-40B4-BE49-F238E27FC236}">
                <a16:creationId xmlns:a16="http://schemas.microsoft.com/office/drawing/2014/main" id="{E9A3B2AB-5274-8EB5-822B-52BFA0FACD3F}"/>
              </a:ext>
            </a:extLst>
          </p:cNvPr>
          <p:cNvSpPr txBox="1"/>
          <p:nvPr/>
        </p:nvSpPr>
        <p:spPr>
          <a:xfrm>
            <a:off x="4507654" y="6474555"/>
            <a:ext cx="10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Like, Dislike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78842E-E31C-6E0A-8872-96D3F91F871C}"/>
              </a:ext>
            </a:extLst>
          </p:cNvPr>
          <p:cNvSpPr/>
          <p:nvPr/>
        </p:nvSpPr>
        <p:spPr>
          <a:xfrm>
            <a:off x="7898037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TextBox 46">
            <a:extLst>
              <a:ext uri="{FF2B5EF4-FFF2-40B4-BE49-F238E27FC236}">
                <a16:creationId xmlns:a16="http://schemas.microsoft.com/office/drawing/2014/main" id="{81273601-F217-62B0-4926-149C7E6929DE}"/>
              </a:ext>
            </a:extLst>
          </p:cNvPr>
          <p:cNvSpPr txBox="1"/>
          <p:nvPr/>
        </p:nvSpPr>
        <p:spPr>
          <a:xfrm>
            <a:off x="10142609" y="6464207"/>
            <a:ext cx="105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34" name="TextBox 46">
            <a:extLst>
              <a:ext uri="{FF2B5EF4-FFF2-40B4-BE49-F238E27FC236}">
                <a16:creationId xmlns:a16="http://schemas.microsoft.com/office/drawing/2014/main" id="{09D81C4F-0EDE-D927-7F53-B61EA68DB98B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CB7521D-0721-58E1-F370-4AB9ECA69298}"/>
              </a:ext>
            </a:extLst>
          </p:cNvPr>
          <p:cNvSpPr/>
          <p:nvPr/>
        </p:nvSpPr>
        <p:spPr>
          <a:xfrm>
            <a:off x="2345754" y="6505056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46">
            <a:extLst>
              <a:ext uri="{FF2B5EF4-FFF2-40B4-BE49-F238E27FC236}">
                <a16:creationId xmlns:a16="http://schemas.microsoft.com/office/drawing/2014/main" id="{966EDF5B-2C80-AAAF-0F5B-3439F4FF5848}"/>
              </a:ext>
            </a:extLst>
          </p:cNvPr>
          <p:cNvSpPr txBox="1"/>
          <p:nvPr/>
        </p:nvSpPr>
        <p:spPr>
          <a:xfrm>
            <a:off x="2822784" y="6474555"/>
            <a:ext cx="7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CRUD</a:t>
            </a:r>
          </a:p>
        </p:txBody>
      </p:sp>
      <p:sp>
        <p:nvSpPr>
          <p:cNvPr id="37" name="TextBox 46">
            <a:extLst>
              <a:ext uri="{FF2B5EF4-FFF2-40B4-BE49-F238E27FC236}">
                <a16:creationId xmlns:a16="http://schemas.microsoft.com/office/drawing/2014/main" id="{E979F9A7-8D18-6312-852A-BCAC6D1229A8}"/>
              </a:ext>
            </a:extLst>
          </p:cNvPr>
          <p:cNvSpPr txBox="1"/>
          <p:nvPr/>
        </p:nvSpPr>
        <p:spPr>
          <a:xfrm>
            <a:off x="8347210" y="6471819"/>
            <a:ext cx="87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Owasp</a:t>
            </a:r>
          </a:p>
        </p:txBody>
      </p:sp>
      <p:sp>
        <p:nvSpPr>
          <p:cNvPr id="38" name="TextBox 46">
            <a:extLst>
              <a:ext uri="{FF2B5EF4-FFF2-40B4-BE49-F238E27FC236}">
                <a16:creationId xmlns:a16="http://schemas.microsoft.com/office/drawing/2014/main" id="{EBD0D9EC-D858-816D-AA9C-603957D75503}"/>
              </a:ext>
            </a:extLst>
          </p:cNvPr>
          <p:cNvSpPr txBox="1"/>
          <p:nvPr/>
        </p:nvSpPr>
        <p:spPr>
          <a:xfrm>
            <a:off x="6478707" y="6471819"/>
            <a:ext cx="97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Erreurs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07FF9833-DFC7-E081-CD8E-5863EB111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871" y="3763784"/>
            <a:ext cx="4208146" cy="2579706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A0CAAEEA-C129-B148-186F-D855DD3B49B7}"/>
              </a:ext>
            </a:extLst>
          </p:cNvPr>
          <p:cNvSpPr txBox="1"/>
          <p:nvPr/>
        </p:nvSpPr>
        <p:spPr>
          <a:xfrm>
            <a:off x="4355903" y="3358964"/>
            <a:ext cx="1552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SIGN IN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69A07BB-465D-9BC1-F93F-40E22F9E7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421" y="184221"/>
            <a:ext cx="4358711" cy="620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78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6</a:t>
            </a:fld>
            <a:endParaRPr lang="en-US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69A704-F387-8322-47E6-1ED14E161F11}"/>
              </a:ext>
            </a:extLst>
          </p:cNvPr>
          <p:cNvSpPr txBox="1"/>
          <p:nvPr/>
        </p:nvSpPr>
        <p:spPr>
          <a:xfrm>
            <a:off x="484295" y="45016"/>
            <a:ext cx="5374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1. Identification. </a:t>
            </a:r>
            <a:r>
              <a:rPr lang="fr-FR" dirty="0"/>
              <a:t>Se connecter.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CEF7CF69-FA0C-B784-93BC-5CE6C8A84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819" y="2989565"/>
            <a:ext cx="3914025" cy="3288838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38A07D6D-6BB8-6946-6C3B-D59C5D352C3A}"/>
              </a:ext>
            </a:extLst>
          </p:cNvPr>
          <p:cNvSpPr txBox="1"/>
          <p:nvPr/>
        </p:nvSpPr>
        <p:spPr>
          <a:xfrm>
            <a:off x="7842340" y="197649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controllers/user.js 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118C742-13D2-40D2-ABF9-E6F5E90868F0}"/>
              </a:ext>
            </a:extLst>
          </p:cNvPr>
          <p:cNvSpPr txBox="1"/>
          <p:nvPr/>
        </p:nvSpPr>
        <p:spPr>
          <a:xfrm>
            <a:off x="0" y="3393239"/>
            <a:ext cx="23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routes/user.js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F85AFD3-BB59-5D58-5663-26AEA2F5EA02}"/>
              </a:ext>
            </a:extLst>
          </p:cNvPr>
          <p:cNvSpPr txBox="1"/>
          <p:nvPr/>
        </p:nvSpPr>
        <p:spPr>
          <a:xfrm>
            <a:off x="359263" y="836791"/>
            <a:ext cx="1552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LOGIN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76791AA-C983-F90F-7367-EE92D80F0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134" y="566981"/>
            <a:ext cx="3914025" cy="231300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D843E02-3E86-D099-B605-83A15F07A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961" y="566981"/>
            <a:ext cx="6259776" cy="5711422"/>
          </a:xfrm>
          <a:prstGeom prst="rect">
            <a:avLst/>
          </a:prstGeom>
        </p:spPr>
      </p:pic>
      <p:sp>
        <p:nvSpPr>
          <p:cNvPr id="15" name="TextBox 46">
            <a:extLst>
              <a:ext uri="{FF2B5EF4-FFF2-40B4-BE49-F238E27FC236}">
                <a16:creationId xmlns:a16="http://schemas.microsoft.com/office/drawing/2014/main" id="{A5DEBE7A-FBFA-50C3-9FC6-78FFB875E29D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1E6C525-1956-1A5D-6700-02CEB4B6E638}"/>
              </a:ext>
            </a:extLst>
          </p:cNvPr>
          <p:cNvSpPr/>
          <p:nvPr/>
        </p:nvSpPr>
        <p:spPr>
          <a:xfrm>
            <a:off x="9731648" y="649760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3C62B0-8751-5314-1978-567F58AEAC6D}"/>
              </a:ext>
            </a:extLst>
          </p:cNvPr>
          <p:cNvSpPr/>
          <p:nvPr/>
        </p:nvSpPr>
        <p:spPr>
          <a:xfrm>
            <a:off x="6059379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7AEB57-3DA8-FD9F-175C-EED12A2916DC}"/>
              </a:ext>
            </a:extLst>
          </p:cNvPr>
          <p:cNvSpPr/>
          <p:nvPr/>
        </p:nvSpPr>
        <p:spPr>
          <a:xfrm>
            <a:off x="4207215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8B830DB-D388-9C40-20AF-CE986FCC6C0B}"/>
              </a:ext>
            </a:extLst>
          </p:cNvPr>
          <p:cNvSpPr/>
          <p:nvPr/>
        </p:nvSpPr>
        <p:spPr>
          <a:xfrm>
            <a:off x="484296" y="6503907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TextBox 46">
            <a:extLst>
              <a:ext uri="{FF2B5EF4-FFF2-40B4-BE49-F238E27FC236}">
                <a16:creationId xmlns:a16="http://schemas.microsoft.com/office/drawing/2014/main" id="{D3513CA3-21AD-BDAE-F256-87550AC91587}"/>
              </a:ext>
            </a:extLst>
          </p:cNvPr>
          <p:cNvSpPr txBox="1"/>
          <p:nvPr/>
        </p:nvSpPr>
        <p:spPr>
          <a:xfrm>
            <a:off x="4507654" y="6474555"/>
            <a:ext cx="10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Like, Dislike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0168071-901A-35B7-770E-F7C7634280AA}"/>
              </a:ext>
            </a:extLst>
          </p:cNvPr>
          <p:cNvSpPr/>
          <p:nvPr/>
        </p:nvSpPr>
        <p:spPr>
          <a:xfrm>
            <a:off x="7898037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TextBox 46">
            <a:extLst>
              <a:ext uri="{FF2B5EF4-FFF2-40B4-BE49-F238E27FC236}">
                <a16:creationId xmlns:a16="http://schemas.microsoft.com/office/drawing/2014/main" id="{E2C4048A-545E-9C70-BB5B-09A37C915B59}"/>
              </a:ext>
            </a:extLst>
          </p:cNvPr>
          <p:cNvSpPr txBox="1"/>
          <p:nvPr/>
        </p:nvSpPr>
        <p:spPr>
          <a:xfrm>
            <a:off x="10142609" y="6464207"/>
            <a:ext cx="105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33" name="TextBox 46">
            <a:extLst>
              <a:ext uri="{FF2B5EF4-FFF2-40B4-BE49-F238E27FC236}">
                <a16:creationId xmlns:a16="http://schemas.microsoft.com/office/drawing/2014/main" id="{9C739C10-E8CC-0A7A-979C-157F573A4601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26AF78C-739B-5629-57A9-337766C3BC0C}"/>
              </a:ext>
            </a:extLst>
          </p:cNvPr>
          <p:cNvSpPr/>
          <p:nvPr/>
        </p:nvSpPr>
        <p:spPr>
          <a:xfrm>
            <a:off x="2345754" y="6505056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TextBox 46">
            <a:extLst>
              <a:ext uri="{FF2B5EF4-FFF2-40B4-BE49-F238E27FC236}">
                <a16:creationId xmlns:a16="http://schemas.microsoft.com/office/drawing/2014/main" id="{5F0DD04D-0160-47C6-B4F9-ECB03635AA53}"/>
              </a:ext>
            </a:extLst>
          </p:cNvPr>
          <p:cNvSpPr txBox="1"/>
          <p:nvPr/>
        </p:nvSpPr>
        <p:spPr>
          <a:xfrm>
            <a:off x="2822784" y="6474555"/>
            <a:ext cx="7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CRUD</a:t>
            </a:r>
          </a:p>
        </p:txBody>
      </p:sp>
      <p:sp>
        <p:nvSpPr>
          <p:cNvPr id="36" name="TextBox 46">
            <a:extLst>
              <a:ext uri="{FF2B5EF4-FFF2-40B4-BE49-F238E27FC236}">
                <a16:creationId xmlns:a16="http://schemas.microsoft.com/office/drawing/2014/main" id="{5E4D37B1-2278-8338-0131-79F29CBC3CD0}"/>
              </a:ext>
            </a:extLst>
          </p:cNvPr>
          <p:cNvSpPr txBox="1"/>
          <p:nvPr/>
        </p:nvSpPr>
        <p:spPr>
          <a:xfrm>
            <a:off x="8347210" y="6471819"/>
            <a:ext cx="87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Owasp</a:t>
            </a:r>
          </a:p>
        </p:txBody>
      </p:sp>
      <p:sp>
        <p:nvSpPr>
          <p:cNvPr id="37" name="TextBox 46">
            <a:extLst>
              <a:ext uri="{FF2B5EF4-FFF2-40B4-BE49-F238E27FC236}">
                <a16:creationId xmlns:a16="http://schemas.microsoft.com/office/drawing/2014/main" id="{BA882AB6-F070-CA48-2B97-D0F110F04DFB}"/>
              </a:ext>
            </a:extLst>
          </p:cNvPr>
          <p:cNvSpPr txBox="1"/>
          <p:nvPr/>
        </p:nvSpPr>
        <p:spPr>
          <a:xfrm>
            <a:off x="6478707" y="6471819"/>
            <a:ext cx="97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Erreurs</a:t>
            </a:r>
          </a:p>
        </p:txBody>
      </p:sp>
    </p:spTree>
    <p:extLst>
      <p:ext uri="{BB962C8B-B14F-4D97-AF65-F5344CB8AC3E}">
        <p14:creationId xmlns:p14="http://schemas.microsoft.com/office/powerpoint/2010/main" val="3930855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7</a:t>
            </a:fld>
            <a:endParaRPr lang="en-US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69A704-F387-8322-47E6-1ED14E161F11}"/>
              </a:ext>
            </a:extLst>
          </p:cNvPr>
          <p:cNvSpPr txBox="1"/>
          <p:nvPr/>
        </p:nvSpPr>
        <p:spPr>
          <a:xfrm>
            <a:off x="484295" y="45016"/>
            <a:ext cx="5374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1. Identification. </a:t>
            </a:r>
            <a:r>
              <a:rPr lang="fr-FR" dirty="0"/>
              <a:t>Se connecter.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CEF7CF69-FA0C-B784-93BC-5CE6C8A84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774" y="3622347"/>
            <a:ext cx="3217432" cy="2703512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9118C742-13D2-40D2-ABF9-E6F5E90868F0}"/>
              </a:ext>
            </a:extLst>
          </p:cNvPr>
          <p:cNvSpPr txBox="1"/>
          <p:nvPr/>
        </p:nvSpPr>
        <p:spPr>
          <a:xfrm>
            <a:off x="5061506" y="3123326"/>
            <a:ext cx="23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routes/user.js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F85AFD3-BB59-5D58-5663-26AEA2F5EA02}"/>
              </a:ext>
            </a:extLst>
          </p:cNvPr>
          <p:cNvSpPr txBox="1"/>
          <p:nvPr/>
        </p:nvSpPr>
        <p:spPr>
          <a:xfrm>
            <a:off x="1764221" y="851225"/>
            <a:ext cx="79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JWT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CB1D6AD-2C51-B7AD-D012-A6BA9ED4B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331" y="471551"/>
            <a:ext cx="4402796" cy="2509973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AB8963C3-3C5B-977E-2A28-B59097C5D077}"/>
              </a:ext>
            </a:extLst>
          </p:cNvPr>
          <p:cNvSpPr txBox="1"/>
          <p:nvPr/>
        </p:nvSpPr>
        <p:spPr>
          <a:xfrm>
            <a:off x="8791675" y="3113471"/>
            <a:ext cx="2024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routes/stuff.js    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AF0B70D-003B-D35A-C48F-1B3CD42E5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4567" y="3615146"/>
            <a:ext cx="4217551" cy="271071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62386CA-3EBE-B14B-3FD5-989690B062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8023"/>
          <a:stretch/>
        </p:blipFill>
        <p:spPr>
          <a:xfrm>
            <a:off x="7073253" y="464083"/>
            <a:ext cx="4813161" cy="123127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C74EC1F5-A9E9-DD7B-5F70-4FCF7F7914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7594"/>
          <a:stretch/>
        </p:blipFill>
        <p:spPr>
          <a:xfrm>
            <a:off x="7073253" y="1695356"/>
            <a:ext cx="4813160" cy="862736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E0757126-9AD9-EEE9-9D58-8A0C6B38C6E8}"/>
              </a:ext>
            </a:extLst>
          </p:cNvPr>
          <p:cNvSpPr txBox="1"/>
          <p:nvPr/>
        </p:nvSpPr>
        <p:spPr>
          <a:xfrm>
            <a:off x="8952305" y="45016"/>
            <a:ext cx="23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token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CFD3778-BC70-7EAD-888F-B47C99061D34}"/>
              </a:ext>
            </a:extLst>
          </p:cNvPr>
          <p:cNvSpPr txBox="1"/>
          <p:nvPr/>
        </p:nvSpPr>
        <p:spPr>
          <a:xfrm>
            <a:off x="89563" y="1344317"/>
            <a:ext cx="23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middleware/auth.js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7200FDB2-20A5-0812-4051-0A2E91536C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094" y="3622347"/>
            <a:ext cx="4007121" cy="1359279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18E0C5D3-A7B2-756A-B42C-738AA7B120B2}"/>
              </a:ext>
            </a:extLst>
          </p:cNvPr>
          <p:cNvSpPr txBox="1"/>
          <p:nvPr/>
        </p:nvSpPr>
        <p:spPr>
          <a:xfrm>
            <a:off x="1581697" y="3187297"/>
            <a:ext cx="236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.env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274A10A-ED9B-DC14-CC6F-4E3B55C530DB}"/>
              </a:ext>
            </a:extLst>
          </p:cNvPr>
          <p:cNvSpPr/>
          <p:nvPr/>
        </p:nvSpPr>
        <p:spPr>
          <a:xfrm>
            <a:off x="9731648" y="649760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C6DD0D3-D4F0-EE93-C6DC-C8836DA0D400}"/>
              </a:ext>
            </a:extLst>
          </p:cNvPr>
          <p:cNvSpPr/>
          <p:nvPr/>
        </p:nvSpPr>
        <p:spPr>
          <a:xfrm>
            <a:off x="6059379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624FA41-330D-7503-9BDB-B1F3815532FC}"/>
              </a:ext>
            </a:extLst>
          </p:cNvPr>
          <p:cNvSpPr/>
          <p:nvPr/>
        </p:nvSpPr>
        <p:spPr>
          <a:xfrm>
            <a:off x="4207215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7C6C84F-6919-4060-867A-C0F4664096B8}"/>
              </a:ext>
            </a:extLst>
          </p:cNvPr>
          <p:cNvSpPr/>
          <p:nvPr/>
        </p:nvSpPr>
        <p:spPr>
          <a:xfrm>
            <a:off x="484296" y="6503907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TextBox 46">
            <a:extLst>
              <a:ext uri="{FF2B5EF4-FFF2-40B4-BE49-F238E27FC236}">
                <a16:creationId xmlns:a16="http://schemas.microsoft.com/office/drawing/2014/main" id="{98A1917D-F3E8-C54D-4951-730CD714EF16}"/>
              </a:ext>
            </a:extLst>
          </p:cNvPr>
          <p:cNvSpPr txBox="1"/>
          <p:nvPr/>
        </p:nvSpPr>
        <p:spPr>
          <a:xfrm>
            <a:off x="4507654" y="6474555"/>
            <a:ext cx="10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Like, Dislike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4270C25-BADC-98AF-F86D-1B3DBC60580E}"/>
              </a:ext>
            </a:extLst>
          </p:cNvPr>
          <p:cNvSpPr/>
          <p:nvPr/>
        </p:nvSpPr>
        <p:spPr>
          <a:xfrm>
            <a:off x="7898037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A4F231E7-4F79-32CD-19E3-AAE732BB9E0C}"/>
              </a:ext>
            </a:extLst>
          </p:cNvPr>
          <p:cNvSpPr txBox="1"/>
          <p:nvPr/>
        </p:nvSpPr>
        <p:spPr>
          <a:xfrm>
            <a:off x="10142609" y="6464207"/>
            <a:ext cx="105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1314F5A6-1F09-10DA-5FFB-21567373D44A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49E5E87-197C-96F4-D620-C4ACAEF510F8}"/>
              </a:ext>
            </a:extLst>
          </p:cNvPr>
          <p:cNvSpPr/>
          <p:nvPr/>
        </p:nvSpPr>
        <p:spPr>
          <a:xfrm>
            <a:off x="2345754" y="6505056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16AEA704-D32C-5741-B36F-FA9BAAD82AB7}"/>
              </a:ext>
            </a:extLst>
          </p:cNvPr>
          <p:cNvSpPr txBox="1"/>
          <p:nvPr/>
        </p:nvSpPr>
        <p:spPr>
          <a:xfrm>
            <a:off x="2822784" y="6474555"/>
            <a:ext cx="7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CRUD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8C59952E-BA49-1B60-9167-F6103DE9EF51}"/>
              </a:ext>
            </a:extLst>
          </p:cNvPr>
          <p:cNvSpPr txBox="1"/>
          <p:nvPr/>
        </p:nvSpPr>
        <p:spPr>
          <a:xfrm>
            <a:off x="8347210" y="6471819"/>
            <a:ext cx="87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Owasp</a:t>
            </a:r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D1204F9E-A7BF-2A8F-6293-9C28B424A674}"/>
              </a:ext>
            </a:extLst>
          </p:cNvPr>
          <p:cNvSpPr txBox="1"/>
          <p:nvPr/>
        </p:nvSpPr>
        <p:spPr>
          <a:xfrm>
            <a:off x="6478707" y="6471819"/>
            <a:ext cx="97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Erreurs</a:t>
            </a:r>
          </a:p>
        </p:txBody>
      </p:sp>
    </p:spTree>
    <p:extLst>
      <p:ext uri="{BB962C8B-B14F-4D97-AF65-F5344CB8AC3E}">
        <p14:creationId xmlns:p14="http://schemas.microsoft.com/office/powerpoint/2010/main" val="2925977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 37">
            <a:extLst>
              <a:ext uri="{FF2B5EF4-FFF2-40B4-BE49-F238E27FC236}">
                <a16:creationId xmlns:a16="http://schemas.microsoft.com/office/drawing/2014/main" id="{5C940E76-7E88-B2AE-4660-6FBFC5F61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011" y="198603"/>
            <a:ext cx="6441603" cy="6091516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8</a:t>
            </a:fld>
            <a:endParaRPr lang="en-US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69A704-F387-8322-47E6-1ED14E161F11}"/>
              </a:ext>
            </a:extLst>
          </p:cNvPr>
          <p:cNvSpPr txBox="1"/>
          <p:nvPr/>
        </p:nvSpPr>
        <p:spPr>
          <a:xfrm>
            <a:off x="484295" y="45016"/>
            <a:ext cx="5374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1. Identification. </a:t>
            </a:r>
            <a:r>
              <a:rPr lang="fr-FR" dirty="0"/>
              <a:t>Base de données.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CFD3778-BC70-7EAD-888F-B47C99061D34}"/>
              </a:ext>
            </a:extLst>
          </p:cNvPr>
          <p:cNvSpPr txBox="1"/>
          <p:nvPr/>
        </p:nvSpPr>
        <p:spPr>
          <a:xfrm>
            <a:off x="892766" y="774413"/>
            <a:ext cx="400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connect-mongodb/mongodb.js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5F0647C-9B44-8133-10F8-8ECB6251F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354" y="1161141"/>
            <a:ext cx="4027889" cy="295448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2AABF21-2EF9-37BA-CD6D-DD56CD972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95" y="4770082"/>
            <a:ext cx="4481032" cy="152003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AC37EE5-D9F8-059A-8D22-6DEB35A6E0E8}"/>
              </a:ext>
            </a:extLst>
          </p:cNvPr>
          <p:cNvSpPr txBox="1"/>
          <p:nvPr/>
        </p:nvSpPr>
        <p:spPr>
          <a:xfrm>
            <a:off x="2391989" y="4370479"/>
            <a:ext cx="1258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.env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FDC632D-4F86-292A-DBDF-EF0BDCE08A5B}"/>
              </a:ext>
            </a:extLst>
          </p:cNvPr>
          <p:cNvSpPr txBox="1"/>
          <p:nvPr/>
        </p:nvSpPr>
        <p:spPr>
          <a:xfrm>
            <a:off x="10534787" y="383215"/>
            <a:ext cx="1171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app.js</a:t>
            </a:r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E6A68EB3-9BA6-0FD9-5F34-936ECAAD4E39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01C4585-6B41-0E91-CA07-357A8E8F1FD0}"/>
              </a:ext>
            </a:extLst>
          </p:cNvPr>
          <p:cNvSpPr/>
          <p:nvPr/>
        </p:nvSpPr>
        <p:spPr>
          <a:xfrm>
            <a:off x="9731648" y="649760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865E563-21E5-C0D4-FB85-B6A87ED17A94}"/>
              </a:ext>
            </a:extLst>
          </p:cNvPr>
          <p:cNvSpPr/>
          <p:nvPr/>
        </p:nvSpPr>
        <p:spPr>
          <a:xfrm>
            <a:off x="6059379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13F755D-D853-ADE9-E83A-7A64C0C62AC5}"/>
              </a:ext>
            </a:extLst>
          </p:cNvPr>
          <p:cNvSpPr/>
          <p:nvPr/>
        </p:nvSpPr>
        <p:spPr>
          <a:xfrm>
            <a:off x="4207215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2818799-631F-1C24-3B0E-5D3E2209C797}"/>
              </a:ext>
            </a:extLst>
          </p:cNvPr>
          <p:cNvSpPr/>
          <p:nvPr/>
        </p:nvSpPr>
        <p:spPr>
          <a:xfrm>
            <a:off x="484296" y="6503907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0" name="TextBox 46">
            <a:extLst>
              <a:ext uri="{FF2B5EF4-FFF2-40B4-BE49-F238E27FC236}">
                <a16:creationId xmlns:a16="http://schemas.microsoft.com/office/drawing/2014/main" id="{DF40C0B6-FBAD-CFF9-D93B-D97AFAAE392D}"/>
              </a:ext>
            </a:extLst>
          </p:cNvPr>
          <p:cNvSpPr txBox="1"/>
          <p:nvPr/>
        </p:nvSpPr>
        <p:spPr>
          <a:xfrm>
            <a:off x="4507654" y="6474555"/>
            <a:ext cx="10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Like, Dislike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1FA0B71-DF32-C12A-B3FE-D95B208B9285}"/>
              </a:ext>
            </a:extLst>
          </p:cNvPr>
          <p:cNvSpPr/>
          <p:nvPr/>
        </p:nvSpPr>
        <p:spPr>
          <a:xfrm>
            <a:off x="7898037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TextBox 46">
            <a:extLst>
              <a:ext uri="{FF2B5EF4-FFF2-40B4-BE49-F238E27FC236}">
                <a16:creationId xmlns:a16="http://schemas.microsoft.com/office/drawing/2014/main" id="{5C657047-A174-2D27-A99F-C756A1B607F2}"/>
              </a:ext>
            </a:extLst>
          </p:cNvPr>
          <p:cNvSpPr txBox="1"/>
          <p:nvPr/>
        </p:nvSpPr>
        <p:spPr>
          <a:xfrm>
            <a:off x="10142609" y="6464207"/>
            <a:ext cx="105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53" name="TextBox 46">
            <a:extLst>
              <a:ext uri="{FF2B5EF4-FFF2-40B4-BE49-F238E27FC236}">
                <a16:creationId xmlns:a16="http://schemas.microsoft.com/office/drawing/2014/main" id="{702C8510-2484-4E84-49C7-2337B5EFC49B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536B3D7-F238-0ED0-C3B9-B4C29431131F}"/>
              </a:ext>
            </a:extLst>
          </p:cNvPr>
          <p:cNvSpPr/>
          <p:nvPr/>
        </p:nvSpPr>
        <p:spPr>
          <a:xfrm>
            <a:off x="2345754" y="6505056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CC99FBC9-F019-CB08-7E2F-D1DFBADA0B47}"/>
              </a:ext>
            </a:extLst>
          </p:cNvPr>
          <p:cNvSpPr txBox="1"/>
          <p:nvPr/>
        </p:nvSpPr>
        <p:spPr>
          <a:xfrm>
            <a:off x="2822784" y="6474555"/>
            <a:ext cx="7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CRUD</a:t>
            </a:r>
          </a:p>
        </p:txBody>
      </p:sp>
      <p:sp>
        <p:nvSpPr>
          <p:cNvPr id="56" name="TextBox 46">
            <a:extLst>
              <a:ext uri="{FF2B5EF4-FFF2-40B4-BE49-F238E27FC236}">
                <a16:creationId xmlns:a16="http://schemas.microsoft.com/office/drawing/2014/main" id="{D57D3681-0D26-7BD0-8112-43BC58B01D48}"/>
              </a:ext>
            </a:extLst>
          </p:cNvPr>
          <p:cNvSpPr txBox="1"/>
          <p:nvPr/>
        </p:nvSpPr>
        <p:spPr>
          <a:xfrm>
            <a:off x="8347210" y="6471819"/>
            <a:ext cx="87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Owasp</a:t>
            </a:r>
          </a:p>
        </p:txBody>
      </p:sp>
      <p:sp>
        <p:nvSpPr>
          <p:cNvPr id="57" name="TextBox 46">
            <a:extLst>
              <a:ext uri="{FF2B5EF4-FFF2-40B4-BE49-F238E27FC236}">
                <a16:creationId xmlns:a16="http://schemas.microsoft.com/office/drawing/2014/main" id="{3C7A04E1-3CA9-28A6-3988-58DC9B385332}"/>
              </a:ext>
            </a:extLst>
          </p:cNvPr>
          <p:cNvSpPr txBox="1"/>
          <p:nvPr/>
        </p:nvSpPr>
        <p:spPr>
          <a:xfrm>
            <a:off x="6478707" y="6471819"/>
            <a:ext cx="97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Erreurs</a:t>
            </a:r>
          </a:p>
        </p:txBody>
      </p:sp>
    </p:spTree>
    <p:extLst>
      <p:ext uri="{BB962C8B-B14F-4D97-AF65-F5344CB8AC3E}">
        <p14:creationId xmlns:p14="http://schemas.microsoft.com/office/powerpoint/2010/main" val="1872080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9</a:t>
            </a:fld>
            <a:endParaRPr lang="en-US" sz="1600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F85AFD3-BB59-5D58-5663-26AEA2F5EA02}"/>
              </a:ext>
            </a:extLst>
          </p:cNvPr>
          <p:cNvSpPr txBox="1"/>
          <p:nvPr/>
        </p:nvSpPr>
        <p:spPr>
          <a:xfrm>
            <a:off x="1193549" y="1882468"/>
            <a:ext cx="101098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TEST… </a:t>
            </a:r>
          </a:p>
          <a:p>
            <a:endParaRPr lang="fr-FR" sz="2400" dirty="0"/>
          </a:p>
          <a:p>
            <a:r>
              <a:rPr lang="fr-FR" sz="2400" dirty="0"/>
              <a:t>Créer un utilisateur. </a:t>
            </a:r>
          </a:p>
          <a:p>
            <a:endParaRPr lang="fr-FR" sz="2400" dirty="0"/>
          </a:p>
          <a:p>
            <a:r>
              <a:rPr lang="fr-FR" sz="2400" dirty="0"/>
              <a:t>Vérifier et confirmer dans la base de donnés. 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7F22849-D417-2946-3056-8DCBD6DD7AEF}"/>
              </a:ext>
            </a:extLst>
          </p:cNvPr>
          <p:cNvSpPr txBox="1"/>
          <p:nvPr/>
        </p:nvSpPr>
        <p:spPr>
          <a:xfrm>
            <a:off x="484295" y="45016"/>
            <a:ext cx="5374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1. Identification.</a:t>
            </a:r>
            <a:endParaRPr lang="fr-FR" dirty="0"/>
          </a:p>
        </p:txBody>
      </p:sp>
      <p:sp>
        <p:nvSpPr>
          <p:cNvPr id="6" name="TextBox 46">
            <a:extLst>
              <a:ext uri="{FF2B5EF4-FFF2-40B4-BE49-F238E27FC236}">
                <a16:creationId xmlns:a16="http://schemas.microsoft.com/office/drawing/2014/main" id="{1B25382F-E630-D5E2-101B-CCA766C736E1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B0CF973-62DD-6E43-CF6C-DFF5855162E9}"/>
              </a:ext>
            </a:extLst>
          </p:cNvPr>
          <p:cNvSpPr/>
          <p:nvPr/>
        </p:nvSpPr>
        <p:spPr>
          <a:xfrm>
            <a:off x="9731648" y="649760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0E5FD6-7C32-680E-0BB8-7FB195DE5FB9}"/>
              </a:ext>
            </a:extLst>
          </p:cNvPr>
          <p:cNvSpPr/>
          <p:nvPr/>
        </p:nvSpPr>
        <p:spPr>
          <a:xfrm>
            <a:off x="6059379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BCCF6E-12CB-6399-7EA6-FD4E3B19E34B}"/>
              </a:ext>
            </a:extLst>
          </p:cNvPr>
          <p:cNvSpPr/>
          <p:nvPr/>
        </p:nvSpPr>
        <p:spPr>
          <a:xfrm>
            <a:off x="4207215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AE6222-05D2-2836-0F34-D1E378EA5C35}"/>
              </a:ext>
            </a:extLst>
          </p:cNvPr>
          <p:cNvSpPr/>
          <p:nvPr/>
        </p:nvSpPr>
        <p:spPr>
          <a:xfrm>
            <a:off x="484296" y="6503907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TextBox 46">
            <a:extLst>
              <a:ext uri="{FF2B5EF4-FFF2-40B4-BE49-F238E27FC236}">
                <a16:creationId xmlns:a16="http://schemas.microsoft.com/office/drawing/2014/main" id="{9236E18E-9300-8925-1D99-5D9DFB327010}"/>
              </a:ext>
            </a:extLst>
          </p:cNvPr>
          <p:cNvSpPr txBox="1"/>
          <p:nvPr/>
        </p:nvSpPr>
        <p:spPr>
          <a:xfrm>
            <a:off x="4507654" y="6474555"/>
            <a:ext cx="10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Like, Dislike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339E1E-7887-FF72-2371-C0BF0001BD5F}"/>
              </a:ext>
            </a:extLst>
          </p:cNvPr>
          <p:cNvSpPr/>
          <p:nvPr/>
        </p:nvSpPr>
        <p:spPr>
          <a:xfrm>
            <a:off x="7898037" y="6502319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extBox 46">
            <a:extLst>
              <a:ext uri="{FF2B5EF4-FFF2-40B4-BE49-F238E27FC236}">
                <a16:creationId xmlns:a16="http://schemas.microsoft.com/office/drawing/2014/main" id="{F07AE1EC-1308-4009-3FFC-123A15CD91ED}"/>
              </a:ext>
            </a:extLst>
          </p:cNvPr>
          <p:cNvSpPr txBox="1"/>
          <p:nvPr/>
        </p:nvSpPr>
        <p:spPr>
          <a:xfrm>
            <a:off x="10142609" y="6464207"/>
            <a:ext cx="1053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25" name="TextBox 46">
            <a:extLst>
              <a:ext uri="{FF2B5EF4-FFF2-40B4-BE49-F238E27FC236}">
                <a16:creationId xmlns:a16="http://schemas.microsoft.com/office/drawing/2014/main" id="{1242D207-406A-55F7-80D0-B232EDE3601B}"/>
              </a:ext>
            </a:extLst>
          </p:cNvPr>
          <p:cNvSpPr txBox="1"/>
          <p:nvPr/>
        </p:nvSpPr>
        <p:spPr>
          <a:xfrm>
            <a:off x="713094" y="6474556"/>
            <a:ext cx="115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Identification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AC4067-75DD-0613-C024-AF9DEBB803C3}"/>
              </a:ext>
            </a:extLst>
          </p:cNvPr>
          <p:cNvSpPr/>
          <p:nvPr/>
        </p:nvSpPr>
        <p:spPr>
          <a:xfrm>
            <a:off x="2345754" y="6505056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extBox 46">
            <a:extLst>
              <a:ext uri="{FF2B5EF4-FFF2-40B4-BE49-F238E27FC236}">
                <a16:creationId xmlns:a16="http://schemas.microsoft.com/office/drawing/2014/main" id="{D3A815D7-17BF-1860-99FC-69C8C04F7D7E}"/>
              </a:ext>
            </a:extLst>
          </p:cNvPr>
          <p:cNvSpPr txBox="1"/>
          <p:nvPr/>
        </p:nvSpPr>
        <p:spPr>
          <a:xfrm>
            <a:off x="2822784" y="6474555"/>
            <a:ext cx="79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CRUD</a:t>
            </a:r>
          </a:p>
        </p:txBody>
      </p:sp>
      <p:sp>
        <p:nvSpPr>
          <p:cNvPr id="28" name="TextBox 46">
            <a:extLst>
              <a:ext uri="{FF2B5EF4-FFF2-40B4-BE49-F238E27FC236}">
                <a16:creationId xmlns:a16="http://schemas.microsoft.com/office/drawing/2014/main" id="{458AFB89-D942-0ADD-8D66-9AB3316BDCB4}"/>
              </a:ext>
            </a:extLst>
          </p:cNvPr>
          <p:cNvSpPr txBox="1"/>
          <p:nvPr/>
        </p:nvSpPr>
        <p:spPr>
          <a:xfrm>
            <a:off x="8347210" y="6471819"/>
            <a:ext cx="87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Owasp</a:t>
            </a:r>
          </a:p>
        </p:txBody>
      </p:sp>
      <p:sp>
        <p:nvSpPr>
          <p:cNvPr id="30" name="TextBox 46">
            <a:extLst>
              <a:ext uri="{FF2B5EF4-FFF2-40B4-BE49-F238E27FC236}">
                <a16:creationId xmlns:a16="http://schemas.microsoft.com/office/drawing/2014/main" id="{49380452-BD59-04CE-3C82-6FABC318FAA2}"/>
              </a:ext>
            </a:extLst>
          </p:cNvPr>
          <p:cNvSpPr txBox="1"/>
          <p:nvPr/>
        </p:nvSpPr>
        <p:spPr>
          <a:xfrm>
            <a:off x="6478707" y="6471819"/>
            <a:ext cx="97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Erreurs</a:t>
            </a:r>
          </a:p>
        </p:txBody>
      </p:sp>
    </p:spTree>
    <p:extLst>
      <p:ext uri="{BB962C8B-B14F-4D97-AF65-F5344CB8AC3E}">
        <p14:creationId xmlns:p14="http://schemas.microsoft.com/office/powerpoint/2010/main" val="41846420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41411</TotalTime>
  <Words>1789</Words>
  <Application>Microsoft Office PowerPoint</Application>
  <PresentationFormat>Grand écran</PresentationFormat>
  <Paragraphs>440</Paragraphs>
  <Slides>33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43" baseType="lpstr">
      <vt:lpstr>Arial</vt:lpstr>
      <vt:lpstr>Arial Narrow</vt:lpstr>
      <vt:lpstr>Bahnschrift Condensed</vt:lpstr>
      <vt:lpstr>Bahnschrift SemiLight Condensed</vt:lpstr>
      <vt:lpstr>Calibri</vt:lpstr>
      <vt:lpstr>Century Gothic</vt:lpstr>
      <vt:lpstr>Consolas</vt:lpstr>
      <vt:lpstr>Inter</vt:lpstr>
      <vt:lpstr>Nunito</vt:lpstr>
      <vt:lpstr>Mesh</vt:lpstr>
      <vt:lpstr>Projet-6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Projet-2</dc:title>
  <dc:creator>Victor Buga</dc:creator>
  <cp:lastModifiedBy>Victor Buga</cp:lastModifiedBy>
  <cp:revision>162</cp:revision>
  <dcterms:created xsi:type="dcterms:W3CDTF">2022-06-20T11:24:42Z</dcterms:created>
  <dcterms:modified xsi:type="dcterms:W3CDTF">2022-10-25T08:24:14Z</dcterms:modified>
</cp:coreProperties>
</file>